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93" r:id="rId2"/>
    <p:sldId id="258" r:id="rId3"/>
    <p:sldId id="257" r:id="rId4"/>
    <p:sldId id="259" r:id="rId5"/>
    <p:sldId id="288" r:id="rId6"/>
    <p:sldId id="289" r:id="rId7"/>
    <p:sldId id="290" r:id="rId8"/>
    <p:sldId id="260" r:id="rId9"/>
    <p:sldId id="262" r:id="rId10"/>
    <p:sldId id="261" r:id="rId11"/>
    <p:sldId id="263" r:id="rId12"/>
    <p:sldId id="267" r:id="rId13"/>
    <p:sldId id="264" r:id="rId14"/>
    <p:sldId id="265" r:id="rId15"/>
    <p:sldId id="266" r:id="rId16"/>
    <p:sldId id="268" r:id="rId17"/>
    <p:sldId id="269" r:id="rId18"/>
    <p:sldId id="270" r:id="rId19"/>
    <p:sldId id="291" r:id="rId20"/>
    <p:sldId id="271" r:id="rId21"/>
    <p:sldId id="272" r:id="rId22"/>
    <p:sldId id="273" r:id="rId23"/>
    <p:sldId id="274" r:id="rId24"/>
    <p:sldId id="282" r:id="rId25"/>
    <p:sldId id="283" r:id="rId26"/>
    <p:sldId id="284" r:id="rId27"/>
    <p:sldId id="275" r:id="rId28"/>
    <p:sldId id="276" r:id="rId29"/>
    <p:sldId id="278" r:id="rId30"/>
    <p:sldId id="277" r:id="rId31"/>
    <p:sldId id="287" r:id="rId32"/>
    <p:sldId id="279" r:id="rId33"/>
    <p:sldId id="280" r:id="rId34"/>
    <p:sldId id="281" r:id="rId35"/>
    <p:sldId id="295" r:id="rId36"/>
    <p:sldId id="296" r:id="rId37"/>
    <p:sldId id="285" r:id="rId38"/>
    <p:sldId id="286" r:id="rId39"/>
    <p:sldId id="294" r:id="rId40"/>
    <p:sldId id="292"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88132" autoAdjust="0"/>
  </p:normalViewPr>
  <p:slideViewPr>
    <p:cSldViewPr>
      <p:cViewPr varScale="1">
        <p:scale>
          <a:sx n="100" d="100"/>
          <a:sy n="100" d="100"/>
        </p:scale>
        <p:origin x="-1944" y="-90"/>
      </p:cViewPr>
      <p:guideLst>
        <p:guide orient="horz" pos="2160"/>
        <p:guide pos="2880"/>
      </p:guideLst>
    </p:cSldViewPr>
  </p:slideViewPr>
  <p:outlineViewPr>
    <p:cViewPr>
      <p:scale>
        <a:sx n="33" d="100"/>
        <a:sy n="33" d="100"/>
      </p:scale>
      <p:origin x="216"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6F7444-1278-4E60-B25C-75F158F050E7}" type="datetimeFigureOut">
              <a:rPr lang="zh-CN" altLang="en-US" smtClean="0"/>
              <a:pPr/>
              <a:t>2018/5/23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344B5D-30A7-4CA4-A04D-392D1FB5BEE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23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24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25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26</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28</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29</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31</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32</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33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4</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34</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35</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36</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37</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38</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39</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40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3344B5D-30A7-4CA4-A04D-392D1FB5BEE7}"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pPr/>
              <a:t>2018/5/23</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pPr/>
              <a:t>2018/5/23</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pPr/>
              <a:t>2018/5/23</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pPr/>
              <a:t>2018/5/23</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pPr/>
              <a:t>2018/5/23</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pPr/>
              <a:t>2018/5/23</a:t>
            </a:fld>
            <a:endParaRPr lang="zh-CN" altLang="en-US"/>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pPr/>
              <a:t>2018/5/23</a:t>
            </a:fld>
            <a:endParaRPr lang="zh-CN" altLang="en-US"/>
          </a:p>
        </p:txBody>
      </p:sp>
      <p:sp>
        <p:nvSpPr>
          <p:cNvPr id="8" name="页脚占位符 7"/>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pPr/>
              <a:t>2018/5/23</a:t>
            </a:fld>
            <a:endParaRPr lang="zh-CN" altLang="en-US"/>
          </a:p>
        </p:txBody>
      </p:sp>
      <p:sp>
        <p:nvSpPr>
          <p:cNvPr id="4" name="页脚占位符 3"/>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pPr/>
              <a:t>2018/5/23</a:t>
            </a:fld>
            <a:endParaRPr lang="zh-CN" altLang="en-US"/>
          </a:p>
        </p:txBody>
      </p:sp>
      <p:sp>
        <p:nvSpPr>
          <p:cNvPr id="3" name="页脚占位符 2"/>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pPr/>
              <a:t>2018/5/23</a:t>
            </a:fld>
            <a:endParaRPr lang="zh-CN" altLang="en-US"/>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0"/>
            <a:ext cx="2133600" cy="365125"/>
          </a:xfrm>
          <a:prstGeom prst="rect">
            <a:avLst/>
          </a:prstGeom>
        </p:spPr>
        <p:txBody>
          <a:bodyPr/>
          <a:lstStyle/>
          <a:p>
            <a:fld id="{530820CF-B880-4189-942D-D702A7CBA730}" type="datetimeFigureOut">
              <a:rPr lang="zh-CN" altLang="en-US" smtClean="0"/>
              <a:pPr/>
              <a:t>2018/5/23</a:t>
            </a:fld>
            <a:endParaRPr lang="zh-CN" altLang="en-US"/>
          </a:p>
        </p:txBody>
      </p:sp>
      <p:sp>
        <p:nvSpPr>
          <p:cNvPr id="6" name="页脚占位符 5"/>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0"/>
            <a:ext cx="2133600"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35.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jpe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2411760" y="2276872"/>
            <a:ext cx="4248472" cy="720080"/>
          </a:xfrm>
          <a:prstGeom prst="rect">
            <a:avLst/>
          </a:prstGeom>
          <a:noFill/>
          <a:ln w="9525">
            <a:noFill/>
            <a:miter lim="800000"/>
            <a:headEnd/>
            <a:tailEnd/>
          </a:ln>
        </p:spPr>
        <p:txBody>
          <a:bodyPr wrap="square" anchor="ctr">
            <a:spAutoFit/>
          </a:bodyPr>
          <a:lstStyle/>
          <a:p>
            <a:r>
              <a:rPr lang="zh-CN" altLang="en-US" sz="4000" b="1" noProof="1" smtClean="0">
                <a:solidFill>
                  <a:srgbClr val="1083AD"/>
                </a:solidFill>
                <a:latin typeface="微软雅黑" pitchFamily="34" charset="-122"/>
                <a:ea typeface="微软雅黑" pitchFamily="34" charset="-122"/>
              </a:rPr>
              <a:t>综合</a:t>
            </a:r>
            <a:r>
              <a:rPr lang="zh-CN" altLang="en-US" sz="4000" b="1" noProof="1">
                <a:solidFill>
                  <a:srgbClr val="1083AD"/>
                </a:solidFill>
                <a:latin typeface="微软雅黑" pitchFamily="34" charset="-122"/>
                <a:ea typeface="微软雅黑" pitchFamily="34" charset="-122"/>
              </a:rPr>
              <a:t>服务</a:t>
            </a:r>
            <a:r>
              <a:rPr lang="zh-CN" altLang="en-US" sz="4000" b="1" noProof="1" smtClean="0">
                <a:solidFill>
                  <a:srgbClr val="1083AD"/>
                </a:solidFill>
                <a:latin typeface="微软雅黑" pitchFamily="34" charset="-122"/>
                <a:ea typeface="微软雅黑" pitchFamily="34" charset="-122"/>
              </a:rPr>
              <a:t>平台简介</a:t>
            </a:r>
            <a:endParaRPr lang="zh-CN" altLang="en-US" sz="4000" b="1" noProof="1">
              <a:solidFill>
                <a:srgbClr val="1083AD"/>
              </a:solidFill>
              <a:latin typeface="微软雅黑" pitchFamily="34" charset="-122"/>
              <a:ea typeface="微软雅黑" pitchFamily="34" charset="-122"/>
              <a:sym typeface="+mn-ea"/>
            </a:endParaRPr>
          </a:p>
        </p:txBody>
      </p:sp>
      <p:sp>
        <p:nvSpPr>
          <p:cNvPr id="5" name="矩形 4"/>
          <p:cNvSpPr/>
          <p:nvPr/>
        </p:nvSpPr>
        <p:spPr>
          <a:xfrm>
            <a:off x="0" y="2204864"/>
            <a:ext cx="2267744" cy="889000"/>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itchFamily="34" charset="0"/>
              <a:buNone/>
              <a:defRPr/>
            </a:pPr>
            <a:endParaRPr lang="zh-CN" altLang="en-US"/>
          </a:p>
        </p:txBody>
      </p:sp>
      <p:pic>
        <p:nvPicPr>
          <p:cNvPr id="6" name="Picture 7" descr="F:\公司VI\ppt\最新的\1.jpg"/>
          <p:cNvPicPr>
            <a:picLocks noChangeAspect="1" noChangeArrowheads="1"/>
          </p:cNvPicPr>
          <p:nvPr/>
        </p:nvPicPr>
        <p:blipFill>
          <a:blip r:embed="rId3" cstate="print"/>
          <a:srcRect/>
          <a:stretch>
            <a:fillRect/>
          </a:stretch>
        </p:blipFill>
        <p:spPr bwMode="auto">
          <a:xfrm flipV="1">
            <a:off x="0" y="3239264"/>
            <a:ext cx="9144000" cy="45719"/>
          </a:xfrm>
          <a:prstGeom prst="rect">
            <a:avLst/>
          </a:prstGeom>
          <a:noFill/>
          <a:ln w="9525">
            <a:noFill/>
            <a:miter lim="800000"/>
            <a:headEnd/>
            <a:tailEnd/>
          </a:ln>
        </p:spPr>
      </p:pic>
      <p:pic>
        <p:nvPicPr>
          <p:cNvPr id="7" name="图片 6" descr="中心logo组合.png"/>
          <p:cNvPicPr>
            <a:picLocks noChangeAspect="1"/>
          </p:cNvPicPr>
          <p:nvPr/>
        </p:nvPicPr>
        <p:blipFill>
          <a:blip r:embed="rId4" cstate="print"/>
          <a:stretch>
            <a:fillRect/>
          </a:stretch>
        </p:blipFill>
        <p:spPr>
          <a:xfrm>
            <a:off x="2627784" y="332656"/>
            <a:ext cx="3600400" cy="2160242"/>
          </a:xfrm>
          <a:prstGeom prst="rect">
            <a:avLst/>
          </a:prstGeom>
        </p:spPr>
      </p:pic>
      <p:sp>
        <p:nvSpPr>
          <p:cNvPr id="8" name="TextBox 1"/>
          <p:cNvSpPr txBox="1">
            <a:spLocks noChangeArrowheads="1"/>
          </p:cNvSpPr>
          <p:nvPr/>
        </p:nvSpPr>
        <p:spPr bwMode="auto">
          <a:xfrm>
            <a:off x="3563888" y="4365104"/>
            <a:ext cx="1944216" cy="401271"/>
          </a:xfrm>
          <a:prstGeom prst="rect">
            <a:avLst/>
          </a:prstGeom>
          <a:noFill/>
          <a:ln w="9525">
            <a:noFill/>
            <a:miter lim="800000"/>
            <a:headEnd/>
            <a:tailEnd/>
          </a:ln>
        </p:spPr>
        <p:txBody>
          <a:bodyPr wrap="square" anchor="ctr">
            <a:spAutoFit/>
          </a:bodyPr>
          <a:lstStyle/>
          <a:p>
            <a:r>
              <a:rPr lang="zh-CN" altLang="en-US" sz="2000" b="1" noProof="1" smtClean="0">
                <a:solidFill>
                  <a:srgbClr val="1083AD"/>
                </a:solidFill>
                <a:latin typeface="微软雅黑" pitchFamily="34" charset="-122"/>
                <a:ea typeface="微软雅黑" pitchFamily="34" charset="-122"/>
                <a:sym typeface="+mn-ea"/>
              </a:rPr>
              <a:t>信息办   冯传泽</a:t>
            </a:r>
            <a:endParaRPr lang="zh-CN" altLang="en-US" sz="2000" b="1" noProof="1">
              <a:solidFill>
                <a:srgbClr val="1083AD"/>
              </a:solidFill>
              <a:latin typeface="微软雅黑" pitchFamily="34" charset="-122"/>
              <a:ea typeface="微软雅黑" pitchFamily="34" charset="-122"/>
              <a:sym typeface="+mn-ea"/>
            </a:endParaRPr>
          </a:p>
        </p:txBody>
      </p:sp>
      <p:sp>
        <p:nvSpPr>
          <p:cNvPr id="9" name="TextBox 1"/>
          <p:cNvSpPr txBox="1">
            <a:spLocks noChangeArrowheads="1"/>
          </p:cNvSpPr>
          <p:nvPr/>
        </p:nvSpPr>
        <p:spPr bwMode="auto">
          <a:xfrm>
            <a:off x="4067944" y="5085184"/>
            <a:ext cx="1080120" cy="401271"/>
          </a:xfrm>
          <a:prstGeom prst="rect">
            <a:avLst/>
          </a:prstGeom>
          <a:noFill/>
          <a:ln w="9525">
            <a:noFill/>
            <a:miter lim="800000"/>
            <a:headEnd/>
            <a:tailEnd/>
          </a:ln>
        </p:spPr>
        <p:txBody>
          <a:bodyPr wrap="square" anchor="ctr">
            <a:spAutoFit/>
          </a:bodyPr>
          <a:lstStyle/>
          <a:p>
            <a:r>
              <a:rPr lang="en-US" altLang="zh-CN" sz="2000" b="1" noProof="1" smtClean="0">
                <a:solidFill>
                  <a:srgbClr val="1083AD"/>
                </a:solidFill>
                <a:latin typeface="微软雅黑" pitchFamily="34" charset="-122"/>
                <a:ea typeface="微软雅黑" pitchFamily="34" charset="-122"/>
              </a:rPr>
              <a:t>2018.5</a:t>
            </a:r>
            <a:endParaRPr lang="zh-CN" altLang="en-US" sz="2000" b="1" noProof="1">
              <a:solidFill>
                <a:srgbClr val="1083AD"/>
              </a:solidFill>
              <a:latin typeface="微软雅黑" pitchFamily="34" charset="-122"/>
              <a:ea typeface="微软雅黑" pitchFamily="34" charset="-122"/>
              <a:sym typeface="+mn-ea"/>
            </a:endParaRPr>
          </a:p>
        </p:txBody>
      </p:sp>
      <p:sp>
        <p:nvSpPr>
          <p:cNvPr id="10" name="矩形 9"/>
          <p:cNvSpPr/>
          <p:nvPr/>
        </p:nvSpPr>
        <p:spPr>
          <a:xfrm>
            <a:off x="6732240" y="2204864"/>
            <a:ext cx="2411760" cy="889000"/>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itchFamily="34" charset="0"/>
              <a:buNone/>
              <a:defRPr/>
            </a:pP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3456384"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第四渠道：短信平台</a:t>
            </a:r>
            <a:endParaRPr lang="zh-CN" altLang="en-US" sz="2800" b="1" noProof="1">
              <a:solidFill>
                <a:srgbClr val="1083AD"/>
              </a:solidFill>
              <a:latin typeface="微软雅黑" pitchFamily="34" charset="-122"/>
              <a:ea typeface="微软雅黑" pitchFamily="34" charset="-122"/>
            </a:endParaRPr>
          </a:p>
        </p:txBody>
      </p:sp>
      <p:sp>
        <p:nvSpPr>
          <p:cNvPr id="29" name="TextBox 3"/>
          <p:cNvSpPr txBox="1">
            <a:spLocks noChangeArrowheads="1"/>
          </p:cNvSpPr>
          <p:nvPr/>
        </p:nvSpPr>
        <p:spPr bwMode="auto">
          <a:xfrm>
            <a:off x="683568" y="1556792"/>
            <a:ext cx="3816424" cy="3416320"/>
          </a:xfrm>
          <a:prstGeom prst="rect">
            <a:avLst/>
          </a:prstGeom>
          <a:noFill/>
          <a:ln w="9525">
            <a:noFill/>
            <a:miter lim="800000"/>
            <a:headEnd/>
            <a:tailEnd/>
          </a:ln>
        </p:spPr>
        <p:txBody>
          <a:bodyPr wrap="square">
            <a:spAutoFit/>
          </a:bodyPr>
          <a:lstStyle/>
          <a:p>
            <a:pPr eaLnBrk="0" hangingPunct="0">
              <a:lnSpc>
                <a:spcPct val="200000"/>
              </a:lnSpc>
            </a:pPr>
            <a:r>
              <a:rPr lang="zh-CN" altLang="en-US" b="1" dirty="0" smtClean="0">
                <a:solidFill>
                  <a:srgbClr val="014171"/>
                </a:solidFill>
                <a:latin typeface="微软雅黑" pitchFamily="34" charset="-122"/>
                <a:ea typeface="微软雅黑" pitchFamily="34" charset="-122"/>
              </a:rPr>
              <a:t>       短信平台目前主要是用于以下几个方面：一是职工通过互联网渠道注册时，发送短信验证码。二是年度结息时发送对账单。三是发送贷款还款提醒。四是提取到账时发送短信通知。</a:t>
            </a:r>
            <a:r>
              <a:rPr lang="zh-CN" altLang="en-US" b="1" dirty="0" smtClean="0">
                <a:solidFill>
                  <a:srgbClr val="FF0000"/>
                </a:solidFill>
                <a:latin typeface="微软雅黑" pitchFamily="34" charset="-122"/>
                <a:ea typeface="微软雅黑" pitchFamily="34" charset="-122"/>
              </a:rPr>
              <a:t>号码为：</a:t>
            </a:r>
            <a:r>
              <a:rPr lang="en-US" altLang="zh-CN" b="1" dirty="0" smtClean="0">
                <a:solidFill>
                  <a:srgbClr val="FF0000"/>
                </a:solidFill>
                <a:latin typeface="微软雅黑" pitchFamily="34" charset="-122"/>
                <a:ea typeface="微软雅黑" pitchFamily="34" charset="-122"/>
              </a:rPr>
              <a:t>12329</a:t>
            </a:r>
            <a:r>
              <a:rPr lang="zh-CN" altLang="en-US" b="1" dirty="0" smtClean="0">
                <a:solidFill>
                  <a:srgbClr val="FF0000"/>
                </a:solidFill>
                <a:latin typeface="微软雅黑" pitchFamily="34" charset="-122"/>
                <a:ea typeface="微软雅黑" pitchFamily="34" charset="-122"/>
              </a:rPr>
              <a:t>。</a:t>
            </a:r>
            <a:endParaRPr lang="zh-CN" altLang="zh-CN" b="1" dirty="0">
              <a:solidFill>
                <a:srgbClr val="FF0000"/>
              </a:solidFill>
              <a:latin typeface="微软雅黑" pitchFamily="34" charset="-122"/>
              <a:ea typeface="微软雅黑" pitchFamily="34" charset="-122"/>
            </a:endParaRPr>
          </a:p>
        </p:txBody>
      </p:sp>
      <p:grpSp>
        <p:nvGrpSpPr>
          <p:cNvPr id="18" name="组合 17"/>
          <p:cNvGrpSpPr/>
          <p:nvPr/>
        </p:nvGrpSpPr>
        <p:grpSpPr>
          <a:xfrm>
            <a:off x="4860032" y="332656"/>
            <a:ext cx="3744416" cy="6336704"/>
            <a:chOff x="4860032" y="332656"/>
            <a:chExt cx="3744416" cy="6336704"/>
          </a:xfrm>
        </p:grpSpPr>
        <p:pic>
          <p:nvPicPr>
            <p:cNvPr id="1026" name="Picture 2" descr="E:\成果展\ps素材库\常用素材\手机壳.jpg"/>
            <p:cNvPicPr>
              <a:picLocks noChangeAspect="1" noChangeArrowheads="1"/>
            </p:cNvPicPr>
            <p:nvPr/>
          </p:nvPicPr>
          <p:blipFill>
            <a:blip r:embed="rId3" cstate="print"/>
            <a:srcRect l="24229" t="2107" r="20992" b="5190"/>
            <a:stretch>
              <a:fillRect/>
            </a:stretch>
          </p:blipFill>
          <p:spPr bwMode="auto">
            <a:xfrm>
              <a:off x="4860032" y="332656"/>
              <a:ext cx="3744416" cy="6336704"/>
            </a:xfrm>
            <a:prstGeom prst="rect">
              <a:avLst/>
            </a:prstGeom>
            <a:noFill/>
          </p:spPr>
        </p:pic>
        <p:pic>
          <p:nvPicPr>
            <p:cNvPr id="17" name="图片 16" descr="微信图片_20180111162143.jpg"/>
            <p:cNvPicPr>
              <a:picLocks noChangeAspect="1"/>
            </p:cNvPicPr>
            <p:nvPr/>
          </p:nvPicPr>
          <p:blipFill>
            <a:blip r:embed="rId4" cstate="print"/>
            <a:stretch>
              <a:fillRect/>
            </a:stretch>
          </p:blipFill>
          <p:spPr>
            <a:xfrm>
              <a:off x="5508103" y="1340768"/>
              <a:ext cx="2448273" cy="3384376"/>
            </a:xfrm>
            <a:prstGeom prst="rect">
              <a:avLst/>
            </a:prstGeom>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第五渠道：网站</a:t>
            </a:r>
            <a:endParaRPr lang="zh-CN" altLang="en-US" sz="2800" b="1" noProof="1">
              <a:solidFill>
                <a:srgbClr val="1083AD"/>
              </a:solidFill>
              <a:latin typeface="微软雅黑" pitchFamily="34" charset="-122"/>
              <a:ea typeface="微软雅黑" pitchFamily="34" charset="-122"/>
            </a:endParaRPr>
          </a:p>
        </p:txBody>
      </p:sp>
      <p:sp>
        <p:nvSpPr>
          <p:cNvPr id="9" name="TextBox 2"/>
          <p:cNvSpPr txBox="1">
            <a:spLocks noChangeArrowheads="1"/>
          </p:cNvSpPr>
          <p:nvPr/>
        </p:nvSpPr>
        <p:spPr bwMode="auto">
          <a:xfrm>
            <a:off x="5652120" y="1917987"/>
            <a:ext cx="3096344" cy="4247317"/>
          </a:xfrm>
          <a:prstGeom prst="rect">
            <a:avLst/>
          </a:prstGeom>
          <a:noFill/>
          <a:ln w="19050">
            <a:solidFill>
              <a:srgbClr val="1083AD"/>
            </a:solidFill>
            <a:miter lim="800000"/>
            <a:headEnd/>
            <a:tailEnd/>
          </a:ln>
        </p:spPr>
        <p:txBody>
          <a:bodyPr wrap="square">
            <a:spAutoFit/>
          </a:bodyPr>
          <a:lstStyle/>
          <a:p>
            <a:pPr>
              <a:lnSpc>
                <a:spcPct val="150000"/>
              </a:lnSpc>
            </a:pPr>
            <a:r>
              <a:rPr lang="zh-CN" altLang="en-US" sz="1400" b="1" dirty="0">
                <a:solidFill>
                  <a:srgbClr val="002060"/>
                </a:solidFill>
                <a:latin typeface="微软雅黑" pitchFamily="34" charset="-122"/>
                <a:ea typeface="微软雅黑" pitchFamily="34" charset="-122"/>
                <a:sym typeface="+mn-ea"/>
              </a:rPr>
              <a:t>       </a:t>
            </a:r>
            <a:r>
              <a:rPr lang="zh-CN" altLang="en-US" b="1" dirty="0" smtClean="0">
                <a:solidFill>
                  <a:srgbClr val="002060"/>
                </a:solidFill>
                <a:latin typeface="微软雅黑" pitchFamily="34" charset="-122"/>
                <a:ea typeface="微软雅黑" pitchFamily="34" charset="-122"/>
                <a:sym typeface="+mn-ea"/>
              </a:rPr>
              <a:t>网站主要功能：一是政务信息公开。二是发布通知公告。三是政策法规、业务指南、业务网点地址及电话、合作银行及楼盘等信息查询。四是工作动态、行业动态新闻发布。五是留言及问卷调查等交流互动。六是网厅的链接入口。七是提供手机</a:t>
            </a:r>
            <a:r>
              <a:rPr lang="en-US" altLang="zh-CN" b="1" dirty="0" smtClean="0">
                <a:solidFill>
                  <a:srgbClr val="002060"/>
                </a:solidFill>
                <a:latin typeface="微软雅黑" pitchFamily="34" charset="-122"/>
                <a:ea typeface="微软雅黑" pitchFamily="34" charset="-122"/>
                <a:sym typeface="+mn-ea"/>
              </a:rPr>
              <a:t>APP</a:t>
            </a:r>
            <a:r>
              <a:rPr lang="zh-CN" altLang="en-US" b="1" dirty="0" smtClean="0">
                <a:solidFill>
                  <a:srgbClr val="002060"/>
                </a:solidFill>
                <a:latin typeface="微软雅黑" pitchFamily="34" charset="-122"/>
                <a:ea typeface="微软雅黑" pitchFamily="34" charset="-122"/>
                <a:sym typeface="+mn-ea"/>
              </a:rPr>
              <a:t>等使用帮助。</a:t>
            </a:r>
            <a:endParaRPr lang="zh-CN" altLang="en-US" b="1" dirty="0">
              <a:solidFill>
                <a:srgbClr val="002060"/>
              </a:solidFill>
              <a:latin typeface="微软雅黑" pitchFamily="34" charset="-122"/>
              <a:ea typeface="微软雅黑" pitchFamily="34" charset="-122"/>
              <a:sym typeface="+mn-ea"/>
            </a:endParaRPr>
          </a:p>
        </p:txBody>
      </p:sp>
      <p:grpSp>
        <p:nvGrpSpPr>
          <p:cNvPr id="11" name="组合 10"/>
          <p:cNvGrpSpPr/>
          <p:nvPr/>
        </p:nvGrpSpPr>
        <p:grpSpPr>
          <a:xfrm>
            <a:off x="322635" y="1772816"/>
            <a:ext cx="5257477" cy="4608512"/>
            <a:chOff x="322635" y="1484784"/>
            <a:chExt cx="5257477" cy="4608512"/>
          </a:xfrm>
        </p:grpSpPr>
        <p:pic>
          <p:nvPicPr>
            <p:cNvPr id="6" name="Picture 6" descr="笔记本图片"/>
            <p:cNvPicPr>
              <a:picLocks noChangeAspect="1" noChangeArrowheads="1"/>
            </p:cNvPicPr>
            <p:nvPr/>
          </p:nvPicPr>
          <p:blipFill>
            <a:blip r:embed="rId3" cstate="print"/>
            <a:srcRect/>
            <a:stretch>
              <a:fillRect/>
            </a:stretch>
          </p:blipFill>
          <p:spPr bwMode="auto">
            <a:xfrm>
              <a:off x="322635" y="1484784"/>
              <a:ext cx="5257477" cy="4608512"/>
            </a:xfrm>
            <a:prstGeom prst="rect">
              <a:avLst/>
            </a:prstGeom>
            <a:noFill/>
          </p:spPr>
        </p:pic>
        <p:pic>
          <p:nvPicPr>
            <p:cNvPr id="10" name="图片 9" descr="首页 - 钦州市住房公积金管理中心.png"/>
            <p:cNvPicPr>
              <a:picLocks noChangeAspect="1"/>
            </p:cNvPicPr>
            <p:nvPr/>
          </p:nvPicPr>
          <p:blipFill>
            <a:blip r:embed="rId4" cstate="print"/>
            <a:stretch>
              <a:fillRect/>
            </a:stretch>
          </p:blipFill>
          <p:spPr>
            <a:xfrm>
              <a:off x="1043608" y="1844824"/>
              <a:ext cx="3816424" cy="3600400"/>
            </a:xfrm>
            <a:prstGeom prst="rect">
              <a:avLst/>
            </a:prstGeom>
          </p:spPr>
        </p:pic>
      </p:grpSp>
      <p:sp>
        <p:nvSpPr>
          <p:cNvPr id="7" name="TextBox 6"/>
          <p:cNvSpPr txBox="1"/>
          <p:nvPr/>
        </p:nvSpPr>
        <p:spPr>
          <a:xfrm>
            <a:off x="1403648" y="1124744"/>
            <a:ext cx="6192688" cy="461665"/>
          </a:xfrm>
          <a:prstGeom prst="rect">
            <a:avLst/>
          </a:prstGeom>
          <a:noFill/>
        </p:spPr>
        <p:txBody>
          <a:bodyPr vert="horz" wrap="square" rtlCol="0">
            <a:spAutoFit/>
          </a:bodyPr>
          <a:lstStyle/>
          <a:p>
            <a:r>
              <a:rPr lang="zh-CN" altLang="en-US" sz="2400" b="1" dirty="0" smtClean="0">
                <a:solidFill>
                  <a:srgbClr val="FF0000"/>
                </a:solidFill>
                <a:latin typeface="微软雅黑" pitchFamily="34" charset="-122"/>
                <a:ea typeface="微软雅黑" pitchFamily="34" charset="-122"/>
              </a:rPr>
              <a:t>网站地址：</a:t>
            </a:r>
            <a:r>
              <a:rPr lang="en-US" altLang="zh-CN" sz="2400" b="1" dirty="0" smtClean="0">
                <a:solidFill>
                  <a:srgbClr val="FF0000"/>
                </a:solidFill>
                <a:latin typeface="微软雅黑" pitchFamily="34" charset="-122"/>
                <a:ea typeface="微软雅黑" pitchFamily="34" charset="-122"/>
              </a:rPr>
              <a:t>http://www.qzsgjj.org.cn</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第六渠道：网厅</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网上服务大厅</a:t>
            </a:r>
            <a:endParaRPr lang="zh-CN" altLang="en-US" sz="2800" b="1" noProof="1">
              <a:solidFill>
                <a:srgbClr val="1083AD"/>
              </a:solidFill>
              <a:latin typeface="微软雅黑" pitchFamily="34" charset="-122"/>
              <a:ea typeface="微软雅黑" pitchFamily="34" charset="-122"/>
            </a:endParaRPr>
          </a:p>
        </p:txBody>
      </p:sp>
      <p:sp>
        <p:nvSpPr>
          <p:cNvPr id="9" name="TextBox 2"/>
          <p:cNvSpPr txBox="1">
            <a:spLocks noChangeArrowheads="1"/>
          </p:cNvSpPr>
          <p:nvPr/>
        </p:nvSpPr>
        <p:spPr bwMode="auto">
          <a:xfrm>
            <a:off x="5580112" y="1917987"/>
            <a:ext cx="3312368" cy="4247317"/>
          </a:xfrm>
          <a:prstGeom prst="rect">
            <a:avLst/>
          </a:prstGeom>
          <a:noFill/>
          <a:ln w="19050">
            <a:solidFill>
              <a:srgbClr val="1083AD"/>
            </a:solidFill>
            <a:miter lim="800000"/>
            <a:headEnd/>
            <a:tailEnd/>
          </a:ln>
        </p:spPr>
        <p:txBody>
          <a:bodyPr wrap="square">
            <a:spAutoFit/>
          </a:bodyPr>
          <a:lstStyle/>
          <a:p>
            <a:pPr>
              <a:lnSpc>
                <a:spcPct val="150000"/>
              </a:lnSpc>
            </a:pPr>
            <a:r>
              <a:rPr lang="zh-CN" altLang="en-US" sz="1400" b="1" dirty="0">
                <a:solidFill>
                  <a:srgbClr val="002060"/>
                </a:solidFill>
                <a:latin typeface="微软雅黑" pitchFamily="34" charset="-122"/>
                <a:ea typeface="微软雅黑" pitchFamily="34" charset="-122"/>
                <a:sym typeface="+mn-ea"/>
              </a:rPr>
              <a:t>       </a:t>
            </a:r>
            <a:r>
              <a:rPr lang="zh-CN" altLang="en-US" b="1" dirty="0" smtClean="0">
                <a:solidFill>
                  <a:srgbClr val="002060"/>
                </a:solidFill>
                <a:latin typeface="微软雅黑" pitchFamily="34" charset="-122"/>
                <a:ea typeface="微软雅黑" pitchFamily="34" charset="-122"/>
                <a:sym typeface="+mn-ea"/>
              </a:rPr>
              <a:t>个人网厅主要功能：一是查询个人公积金账号信息、贷款提取情况等。二是变更个人手机号等信息。三是业务办理。四是自助打印各类业务证明。</a:t>
            </a:r>
            <a:endParaRPr lang="en-US" altLang="zh-CN" b="1" dirty="0" smtClean="0">
              <a:solidFill>
                <a:srgbClr val="002060"/>
              </a:solidFill>
              <a:latin typeface="微软雅黑" pitchFamily="34" charset="-122"/>
              <a:ea typeface="微软雅黑" pitchFamily="34" charset="-122"/>
              <a:sym typeface="+mn-ea"/>
            </a:endParaRPr>
          </a:p>
          <a:p>
            <a:pPr>
              <a:lnSpc>
                <a:spcPct val="150000"/>
              </a:lnSpc>
            </a:pPr>
            <a:r>
              <a:rPr lang="en-US" altLang="zh-CN" b="1" dirty="0" smtClean="0">
                <a:solidFill>
                  <a:srgbClr val="002060"/>
                </a:solidFill>
                <a:latin typeface="微软雅黑" pitchFamily="34" charset="-122"/>
                <a:ea typeface="微软雅黑" pitchFamily="34" charset="-122"/>
                <a:sym typeface="+mn-ea"/>
              </a:rPr>
              <a:t>      </a:t>
            </a:r>
            <a:r>
              <a:rPr lang="zh-CN" altLang="en-US" b="1" dirty="0" smtClean="0">
                <a:solidFill>
                  <a:srgbClr val="002060"/>
                </a:solidFill>
                <a:latin typeface="微软雅黑" pitchFamily="34" charset="-122"/>
                <a:ea typeface="微软雅黑" pitchFamily="34" charset="-122"/>
                <a:sym typeface="+mn-ea"/>
              </a:rPr>
              <a:t>单位网厅主要功能：一是查询单位账号信息。二是变更单位及职工信息。三是办理单位缴存、开发商资料录入。四是打印各类相关证明。</a:t>
            </a:r>
            <a:endParaRPr lang="zh-CN" altLang="en-US" b="1" dirty="0">
              <a:solidFill>
                <a:srgbClr val="002060"/>
              </a:solidFill>
              <a:latin typeface="微软雅黑" pitchFamily="34" charset="-122"/>
              <a:ea typeface="微软雅黑" pitchFamily="34" charset="-122"/>
              <a:sym typeface="+mn-ea"/>
            </a:endParaRPr>
          </a:p>
        </p:txBody>
      </p:sp>
      <p:sp>
        <p:nvSpPr>
          <p:cNvPr id="7" name="TextBox 6"/>
          <p:cNvSpPr txBox="1"/>
          <p:nvPr/>
        </p:nvSpPr>
        <p:spPr>
          <a:xfrm>
            <a:off x="539552" y="1124744"/>
            <a:ext cx="8028384" cy="707886"/>
          </a:xfrm>
          <a:prstGeom prst="rect">
            <a:avLst/>
          </a:prstGeom>
          <a:noFill/>
        </p:spPr>
        <p:txBody>
          <a:bodyPr vert="horz" wrap="square" rtlCol="0">
            <a:spAutoFit/>
          </a:bodyPr>
          <a:lstStyle/>
          <a:p>
            <a:r>
              <a:rPr lang="zh-CN" altLang="en-US" sz="2000" b="1" dirty="0" smtClean="0">
                <a:solidFill>
                  <a:srgbClr val="FF0000"/>
                </a:solidFill>
                <a:latin typeface="微软雅黑" pitchFamily="34" charset="-122"/>
                <a:ea typeface="微软雅黑" pitchFamily="34" charset="-122"/>
              </a:rPr>
              <a:t>个人网厅地址：</a:t>
            </a:r>
            <a:r>
              <a:rPr lang="en-US" altLang="zh-CN" sz="2000" b="1" dirty="0" smtClean="0">
                <a:solidFill>
                  <a:srgbClr val="FF0000"/>
                </a:solidFill>
                <a:latin typeface="微软雅黑" pitchFamily="34" charset="-122"/>
                <a:ea typeface="微软雅黑" pitchFamily="34" charset="-122"/>
              </a:rPr>
              <a:t> http://wt.qzsgjj.org.cn/wt-web/grlogin</a:t>
            </a:r>
          </a:p>
          <a:p>
            <a:r>
              <a:rPr lang="zh-CN" altLang="en-US" sz="2000" b="1" dirty="0" smtClean="0">
                <a:solidFill>
                  <a:srgbClr val="FF0000"/>
                </a:solidFill>
                <a:latin typeface="微软雅黑" pitchFamily="34" charset="-122"/>
                <a:ea typeface="微软雅黑" pitchFamily="34" charset="-122"/>
              </a:rPr>
              <a:t>单位网厅地址：</a:t>
            </a:r>
            <a:r>
              <a:rPr lang="en-US" altLang="zh-CN" sz="2000" b="1" dirty="0" smtClean="0">
                <a:solidFill>
                  <a:srgbClr val="FF0000"/>
                </a:solidFill>
                <a:latin typeface="微软雅黑" pitchFamily="34" charset="-122"/>
                <a:ea typeface="微软雅黑" pitchFamily="34" charset="-122"/>
              </a:rPr>
              <a:t> http://wt.qzsgjj.org.cn/wt-web/login</a:t>
            </a:r>
            <a:endParaRPr lang="zh-CN" altLang="en-US" sz="2000" b="1" dirty="0">
              <a:solidFill>
                <a:srgbClr val="FF0000"/>
              </a:solidFill>
              <a:latin typeface="微软雅黑" pitchFamily="34" charset="-122"/>
              <a:ea typeface="微软雅黑" pitchFamily="34" charset="-122"/>
            </a:endParaRPr>
          </a:p>
        </p:txBody>
      </p:sp>
      <p:grpSp>
        <p:nvGrpSpPr>
          <p:cNvPr id="11" name="组合 10"/>
          <p:cNvGrpSpPr/>
          <p:nvPr/>
        </p:nvGrpSpPr>
        <p:grpSpPr>
          <a:xfrm>
            <a:off x="251521" y="2060848"/>
            <a:ext cx="5328592" cy="4320480"/>
            <a:chOff x="251521" y="2060848"/>
            <a:chExt cx="5328592" cy="4320480"/>
          </a:xfrm>
        </p:grpSpPr>
        <p:pic>
          <p:nvPicPr>
            <p:cNvPr id="6" name="Picture 6" descr="笔记本图片"/>
            <p:cNvPicPr>
              <a:picLocks noChangeAspect="1" noChangeArrowheads="1"/>
            </p:cNvPicPr>
            <p:nvPr/>
          </p:nvPicPr>
          <p:blipFill>
            <a:blip r:embed="rId3" cstate="print"/>
            <a:srcRect/>
            <a:stretch>
              <a:fillRect/>
            </a:stretch>
          </p:blipFill>
          <p:spPr bwMode="auto">
            <a:xfrm>
              <a:off x="251521" y="2060848"/>
              <a:ext cx="5328592" cy="4320480"/>
            </a:xfrm>
            <a:prstGeom prst="rect">
              <a:avLst/>
            </a:prstGeom>
            <a:noFill/>
          </p:spPr>
        </p:pic>
        <p:pic>
          <p:nvPicPr>
            <p:cNvPr id="4098" name="Picture 2" descr="E:\公积金系统资料\系统宣传相关\2018年下乡宣传\微信截图_20170817180705.png"/>
            <p:cNvPicPr>
              <a:picLocks noChangeAspect="1" noChangeArrowheads="1"/>
            </p:cNvPicPr>
            <p:nvPr/>
          </p:nvPicPr>
          <p:blipFill>
            <a:blip r:embed="rId4" cstate="print"/>
            <a:srcRect/>
            <a:stretch>
              <a:fillRect/>
            </a:stretch>
          </p:blipFill>
          <p:spPr bwMode="auto">
            <a:xfrm>
              <a:off x="971600" y="2420888"/>
              <a:ext cx="3888432" cy="3384376"/>
            </a:xfrm>
            <a:prstGeom prst="rect">
              <a:avLst/>
            </a:prstGeom>
            <a:noFill/>
          </p:spPr>
        </p:pic>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第七渠道：微博</a:t>
            </a:r>
            <a:endParaRPr lang="zh-CN" altLang="en-US" sz="2800" b="1" noProof="1">
              <a:solidFill>
                <a:srgbClr val="1083AD"/>
              </a:solidFill>
              <a:latin typeface="微软雅黑" pitchFamily="34" charset="-122"/>
              <a:ea typeface="微软雅黑" pitchFamily="34" charset="-122"/>
            </a:endParaRPr>
          </a:p>
        </p:txBody>
      </p:sp>
      <p:pic>
        <p:nvPicPr>
          <p:cNvPr id="1026" name="Picture 2" descr="E:\公积金系统资料\微博\微博的二维码.png"/>
          <p:cNvPicPr>
            <a:picLocks noChangeAspect="1" noChangeArrowheads="1"/>
          </p:cNvPicPr>
          <p:nvPr/>
        </p:nvPicPr>
        <p:blipFill>
          <a:blip r:embed="rId3" cstate="print"/>
          <a:srcRect/>
          <a:stretch>
            <a:fillRect/>
          </a:stretch>
        </p:blipFill>
        <p:spPr bwMode="auto">
          <a:xfrm>
            <a:off x="4788024" y="2394754"/>
            <a:ext cx="1628800" cy="1628800"/>
          </a:xfrm>
          <a:prstGeom prst="rect">
            <a:avLst/>
          </a:prstGeom>
          <a:noFill/>
          <a:ln>
            <a:solidFill>
              <a:schemeClr val="accent1"/>
            </a:solidFill>
          </a:ln>
        </p:spPr>
      </p:pic>
      <p:grpSp>
        <p:nvGrpSpPr>
          <p:cNvPr id="11" name="组合 10"/>
          <p:cNvGrpSpPr/>
          <p:nvPr/>
        </p:nvGrpSpPr>
        <p:grpSpPr>
          <a:xfrm>
            <a:off x="683568" y="1412776"/>
            <a:ext cx="2592288" cy="5062639"/>
            <a:chOff x="683568" y="1412776"/>
            <a:chExt cx="2592288" cy="5062639"/>
          </a:xfrm>
        </p:grpSpPr>
        <p:pic>
          <p:nvPicPr>
            <p:cNvPr id="1027" name="Picture 3" descr="E:\成果展\ps素材库\常用素材\手机模型.png"/>
            <p:cNvPicPr>
              <a:picLocks noChangeAspect="1" noChangeArrowheads="1"/>
            </p:cNvPicPr>
            <p:nvPr/>
          </p:nvPicPr>
          <p:blipFill>
            <a:blip r:embed="rId4" cstate="print"/>
            <a:srcRect/>
            <a:stretch>
              <a:fillRect/>
            </a:stretch>
          </p:blipFill>
          <p:spPr bwMode="auto">
            <a:xfrm>
              <a:off x="683568" y="1412776"/>
              <a:ext cx="2592288" cy="5062639"/>
            </a:xfrm>
            <a:prstGeom prst="rect">
              <a:avLst/>
            </a:prstGeom>
            <a:noFill/>
          </p:spPr>
        </p:pic>
        <p:pic>
          <p:nvPicPr>
            <p:cNvPr id="1028" name="Picture 4" descr="E:\公积金系统资料\系统宣传相关\2018年下乡宣传\微信图片_20180510091507.jpg"/>
            <p:cNvPicPr>
              <a:picLocks noChangeAspect="1" noChangeArrowheads="1"/>
            </p:cNvPicPr>
            <p:nvPr/>
          </p:nvPicPr>
          <p:blipFill>
            <a:blip r:embed="rId5" cstate="print"/>
            <a:srcRect/>
            <a:stretch>
              <a:fillRect/>
            </a:stretch>
          </p:blipFill>
          <p:spPr bwMode="auto">
            <a:xfrm>
              <a:off x="899593" y="2204865"/>
              <a:ext cx="2088232" cy="3384376"/>
            </a:xfrm>
            <a:prstGeom prst="rect">
              <a:avLst/>
            </a:prstGeom>
            <a:noFill/>
          </p:spPr>
        </p:pic>
      </p:grpSp>
      <p:sp>
        <p:nvSpPr>
          <p:cNvPr id="12" name="TextBox 3"/>
          <p:cNvSpPr txBox="1">
            <a:spLocks noChangeArrowheads="1"/>
          </p:cNvSpPr>
          <p:nvPr/>
        </p:nvSpPr>
        <p:spPr bwMode="auto">
          <a:xfrm>
            <a:off x="3707904" y="4338970"/>
            <a:ext cx="4824536" cy="1754326"/>
          </a:xfrm>
          <a:prstGeom prst="rect">
            <a:avLst/>
          </a:prstGeom>
          <a:noFill/>
          <a:ln w="9525">
            <a:noFill/>
            <a:miter lim="800000"/>
            <a:headEnd/>
            <a:tailEnd/>
          </a:ln>
        </p:spPr>
        <p:txBody>
          <a:bodyPr wrap="square">
            <a:spAutoFit/>
          </a:bodyPr>
          <a:lstStyle/>
          <a:p>
            <a:pPr eaLnBrk="0" hangingPunct="0">
              <a:lnSpc>
                <a:spcPct val="200000"/>
              </a:lnSpc>
            </a:pPr>
            <a:r>
              <a:rPr lang="zh-CN" altLang="en-US" b="1" dirty="0" smtClean="0">
                <a:solidFill>
                  <a:srgbClr val="014171"/>
                </a:solidFill>
                <a:latin typeface="微软雅黑" pitchFamily="34" charset="-122"/>
                <a:ea typeface="微软雅黑" pitchFamily="34" charset="-122"/>
              </a:rPr>
              <a:t>       微博主要功能：一是工作动态新闻发布。二是通知公告发布。三是在线互动交流。四是接收职工的投诉及建议。</a:t>
            </a:r>
            <a:endParaRPr lang="zh-CN" altLang="zh-CN" b="1" dirty="0">
              <a:solidFill>
                <a:srgbClr val="014171"/>
              </a:solidFill>
              <a:latin typeface="微软雅黑" pitchFamily="34" charset="-122"/>
              <a:ea typeface="微软雅黑" pitchFamily="34" charset="-122"/>
            </a:endParaRPr>
          </a:p>
        </p:txBody>
      </p:sp>
      <p:sp>
        <p:nvSpPr>
          <p:cNvPr id="13" name="TextBox 12"/>
          <p:cNvSpPr txBox="1"/>
          <p:nvPr/>
        </p:nvSpPr>
        <p:spPr>
          <a:xfrm>
            <a:off x="6732240" y="2394754"/>
            <a:ext cx="553998" cy="1656184"/>
          </a:xfrm>
          <a:prstGeom prst="rect">
            <a:avLst/>
          </a:prstGeom>
          <a:noFill/>
        </p:spPr>
        <p:txBody>
          <a:bodyPr vert="eaVert" wrap="square" rtlCol="0">
            <a:spAutoFit/>
          </a:bodyPr>
          <a:lstStyle/>
          <a:p>
            <a:r>
              <a:rPr lang="zh-CN" altLang="en-US" sz="2400" b="1" dirty="0" smtClean="0">
                <a:latin typeface="微软雅黑" pitchFamily="34" charset="-122"/>
                <a:ea typeface="微软雅黑" pitchFamily="34" charset="-122"/>
              </a:rPr>
              <a:t>微博二维码</a:t>
            </a:r>
            <a:endParaRPr lang="zh-CN" altLang="en-US" sz="2400" b="1" dirty="0">
              <a:latin typeface="微软雅黑" pitchFamily="34" charset="-122"/>
              <a:ea typeface="微软雅黑" pitchFamily="34" charset="-122"/>
            </a:endParaRPr>
          </a:p>
        </p:txBody>
      </p:sp>
      <p:sp>
        <p:nvSpPr>
          <p:cNvPr id="14" name="TextBox 13"/>
          <p:cNvSpPr txBox="1"/>
          <p:nvPr/>
        </p:nvSpPr>
        <p:spPr>
          <a:xfrm>
            <a:off x="4283968" y="1556792"/>
            <a:ext cx="2952328" cy="400110"/>
          </a:xfrm>
          <a:prstGeom prst="rect">
            <a:avLst/>
          </a:prstGeom>
          <a:noFill/>
        </p:spPr>
        <p:txBody>
          <a:bodyPr vert="horz" wrap="square" rtlCol="0">
            <a:spAutoFit/>
          </a:bodyPr>
          <a:lstStyle/>
          <a:p>
            <a:r>
              <a:rPr lang="zh-CN" altLang="en-US" sz="2000" b="1" dirty="0" smtClean="0">
                <a:solidFill>
                  <a:srgbClr val="FF0000"/>
                </a:solidFill>
                <a:latin typeface="微软雅黑" pitchFamily="34" charset="-122"/>
                <a:ea typeface="微软雅黑" pitchFamily="34" charset="-122"/>
              </a:rPr>
              <a:t>微博名称：钦州公积金</a:t>
            </a:r>
            <a:endParaRPr lang="en-US" altLang="zh-CN" sz="2000" b="1" dirty="0" smtClean="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第八渠道：微信公众号</a:t>
            </a:r>
            <a:endParaRPr lang="zh-CN" altLang="en-US" sz="2800" b="1" noProof="1">
              <a:solidFill>
                <a:srgbClr val="1083AD"/>
              </a:solidFill>
              <a:latin typeface="微软雅黑" pitchFamily="34" charset="-122"/>
              <a:ea typeface="微软雅黑" pitchFamily="34" charset="-122"/>
            </a:endParaRPr>
          </a:p>
        </p:txBody>
      </p:sp>
      <p:sp>
        <p:nvSpPr>
          <p:cNvPr id="12" name="TextBox 3"/>
          <p:cNvSpPr txBox="1">
            <a:spLocks noChangeArrowheads="1"/>
          </p:cNvSpPr>
          <p:nvPr/>
        </p:nvSpPr>
        <p:spPr bwMode="auto">
          <a:xfrm>
            <a:off x="3851920" y="3861048"/>
            <a:ext cx="4536504" cy="2308324"/>
          </a:xfrm>
          <a:prstGeom prst="rect">
            <a:avLst/>
          </a:prstGeom>
          <a:noFill/>
          <a:ln w="9525">
            <a:noFill/>
            <a:miter lim="800000"/>
            <a:headEnd/>
            <a:tailEnd/>
          </a:ln>
        </p:spPr>
        <p:txBody>
          <a:bodyPr wrap="square">
            <a:spAutoFit/>
          </a:bodyPr>
          <a:lstStyle/>
          <a:p>
            <a:pPr eaLnBrk="0" hangingPunct="0">
              <a:lnSpc>
                <a:spcPct val="200000"/>
              </a:lnSpc>
            </a:pPr>
            <a:r>
              <a:rPr lang="zh-CN" altLang="en-US" b="1" dirty="0" smtClean="0">
                <a:solidFill>
                  <a:srgbClr val="014171"/>
                </a:solidFill>
                <a:latin typeface="微软雅黑" pitchFamily="34" charset="-122"/>
                <a:ea typeface="微软雅黑" pitchFamily="34" charset="-122"/>
              </a:rPr>
              <a:t>       微信主要功能：一是工作动态等新闻发布。二是通知公告发布。三是在线互动交流。四是接收职工的投诉及建议。五是公积金信息查询。六是业务在线办理。</a:t>
            </a:r>
            <a:endParaRPr lang="zh-CN" altLang="zh-CN" b="1" dirty="0">
              <a:solidFill>
                <a:srgbClr val="014171"/>
              </a:solidFill>
              <a:latin typeface="微软雅黑" pitchFamily="34" charset="-122"/>
              <a:ea typeface="微软雅黑" pitchFamily="34" charset="-122"/>
            </a:endParaRPr>
          </a:p>
        </p:txBody>
      </p:sp>
      <p:sp>
        <p:nvSpPr>
          <p:cNvPr id="13" name="TextBox 12"/>
          <p:cNvSpPr txBox="1"/>
          <p:nvPr/>
        </p:nvSpPr>
        <p:spPr>
          <a:xfrm>
            <a:off x="6682298" y="2132856"/>
            <a:ext cx="553998" cy="1656184"/>
          </a:xfrm>
          <a:prstGeom prst="rect">
            <a:avLst/>
          </a:prstGeom>
          <a:noFill/>
        </p:spPr>
        <p:txBody>
          <a:bodyPr vert="eaVert" wrap="square" rtlCol="0">
            <a:spAutoFit/>
          </a:bodyPr>
          <a:lstStyle/>
          <a:p>
            <a:r>
              <a:rPr lang="zh-CN" altLang="en-US" sz="2400" b="1" dirty="0" smtClean="0">
                <a:latin typeface="微软雅黑" pitchFamily="34" charset="-122"/>
                <a:ea typeface="微软雅黑" pitchFamily="34" charset="-122"/>
              </a:rPr>
              <a:t>微信二维码</a:t>
            </a:r>
            <a:endParaRPr lang="zh-CN" altLang="en-US" sz="2400" b="1" dirty="0">
              <a:latin typeface="微软雅黑" pitchFamily="34" charset="-122"/>
              <a:ea typeface="微软雅黑" pitchFamily="34" charset="-122"/>
            </a:endParaRPr>
          </a:p>
        </p:txBody>
      </p:sp>
      <p:grpSp>
        <p:nvGrpSpPr>
          <p:cNvPr id="10" name="组合 9"/>
          <p:cNvGrpSpPr/>
          <p:nvPr/>
        </p:nvGrpSpPr>
        <p:grpSpPr>
          <a:xfrm>
            <a:off x="683568" y="1412776"/>
            <a:ext cx="2592288" cy="5062639"/>
            <a:chOff x="683568" y="1412776"/>
            <a:chExt cx="2592288" cy="5062639"/>
          </a:xfrm>
        </p:grpSpPr>
        <p:grpSp>
          <p:nvGrpSpPr>
            <p:cNvPr id="2" name="组合 10"/>
            <p:cNvGrpSpPr/>
            <p:nvPr/>
          </p:nvGrpSpPr>
          <p:grpSpPr>
            <a:xfrm>
              <a:off x="683568" y="1412776"/>
              <a:ext cx="2592288" cy="5062639"/>
              <a:chOff x="683568" y="1412776"/>
              <a:chExt cx="2592288" cy="5062639"/>
            </a:xfrm>
          </p:grpSpPr>
          <p:pic>
            <p:nvPicPr>
              <p:cNvPr id="1027" name="Picture 3" descr="E:\成果展\ps素材库\常用素材\手机模型.png"/>
              <p:cNvPicPr>
                <a:picLocks noChangeAspect="1" noChangeArrowheads="1"/>
              </p:cNvPicPr>
              <p:nvPr/>
            </p:nvPicPr>
            <p:blipFill>
              <a:blip r:embed="rId3" cstate="print"/>
              <a:srcRect/>
              <a:stretch>
                <a:fillRect/>
              </a:stretch>
            </p:blipFill>
            <p:spPr bwMode="auto">
              <a:xfrm>
                <a:off x="683568" y="1412776"/>
                <a:ext cx="2592288" cy="5062639"/>
              </a:xfrm>
              <a:prstGeom prst="rect">
                <a:avLst/>
              </a:prstGeom>
              <a:noFill/>
            </p:spPr>
          </p:pic>
          <p:pic>
            <p:nvPicPr>
              <p:cNvPr id="1028" name="Picture 4" descr="E:\公积金系统资料\系统宣传相关\2018年下乡宣传\微信图片_20180510091507.jpg"/>
              <p:cNvPicPr>
                <a:picLocks noChangeAspect="1" noChangeArrowheads="1"/>
              </p:cNvPicPr>
              <p:nvPr/>
            </p:nvPicPr>
            <p:blipFill>
              <a:blip r:embed="rId4" cstate="print"/>
              <a:srcRect/>
              <a:stretch>
                <a:fillRect/>
              </a:stretch>
            </p:blipFill>
            <p:spPr bwMode="auto">
              <a:xfrm>
                <a:off x="899593" y="2204865"/>
                <a:ext cx="2088232" cy="3384376"/>
              </a:xfrm>
              <a:prstGeom prst="rect">
                <a:avLst/>
              </a:prstGeom>
              <a:noFill/>
            </p:spPr>
          </p:pic>
        </p:grpSp>
        <p:pic>
          <p:nvPicPr>
            <p:cNvPr id="2050" name="Picture 2" descr="E:\公积金系统资料\微信\微信图片_20180502091239.jpg"/>
            <p:cNvPicPr>
              <a:picLocks noChangeAspect="1" noChangeArrowheads="1"/>
            </p:cNvPicPr>
            <p:nvPr/>
          </p:nvPicPr>
          <p:blipFill>
            <a:blip r:embed="rId5" cstate="print"/>
            <a:srcRect/>
            <a:stretch>
              <a:fillRect/>
            </a:stretch>
          </p:blipFill>
          <p:spPr bwMode="auto">
            <a:xfrm>
              <a:off x="899592" y="2204864"/>
              <a:ext cx="2088232" cy="3384376"/>
            </a:xfrm>
            <a:prstGeom prst="rect">
              <a:avLst/>
            </a:prstGeom>
            <a:noFill/>
          </p:spPr>
        </p:pic>
      </p:grpSp>
      <p:pic>
        <p:nvPicPr>
          <p:cNvPr id="2051" name="Picture 3" descr="E:\公积金系统资料\微信\微信二维码.jpg"/>
          <p:cNvPicPr>
            <a:picLocks noChangeAspect="1" noChangeArrowheads="1"/>
          </p:cNvPicPr>
          <p:nvPr/>
        </p:nvPicPr>
        <p:blipFill>
          <a:blip r:embed="rId6" cstate="print"/>
          <a:srcRect/>
          <a:stretch>
            <a:fillRect/>
          </a:stretch>
        </p:blipFill>
        <p:spPr bwMode="auto">
          <a:xfrm>
            <a:off x="4644008" y="2060848"/>
            <a:ext cx="1728192" cy="1728192"/>
          </a:xfrm>
          <a:prstGeom prst="rect">
            <a:avLst/>
          </a:prstGeom>
          <a:noFill/>
          <a:ln>
            <a:solidFill>
              <a:schemeClr val="accent1"/>
            </a:solidFill>
          </a:ln>
        </p:spPr>
      </p:pic>
      <p:sp>
        <p:nvSpPr>
          <p:cNvPr id="14" name="TextBox 13"/>
          <p:cNvSpPr txBox="1"/>
          <p:nvPr/>
        </p:nvSpPr>
        <p:spPr>
          <a:xfrm>
            <a:off x="3851920" y="1196752"/>
            <a:ext cx="4320480" cy="707886"/>
          </a:xfrm>
          <a:prstGeom prst="rect">
            <a:avLst/>
          </a:prstGeom>
          <a:noFill/>
        </p:spPr>
        <p:txBody>
          <a:bodyPr vert="horz" wrap="square" rtlCol="0">
            <a:spAutoFit/>
          </a:bodyPr>
          <a:lstStyle/>
          <a:p>
            <a:r>
              <a:rPr lang="zh-CN" altLang="en-US" sz="2000" b="1" dirty="0" smtClean="0">
                <a:solidFill>
                  <a:srgbClr val="FF0000"/>
                </a:solidFill>
                <a:latin typeface="微软雅黑" pitchFamily="34" charset="-122"/>
                <a:ea typeface="微软雅黑" pitchFamily="34" charset="-122"/>
              </a:rPr>
              <a:t>微信名称：钦州住房公积金管理中心</a:t>
            </a:r>
            <a:endParaRPr lang="en-US" altLang="zh-CN" sz="2000" b="1" dirty="0" smtClean="0">
              <a:solidFill>
                <a:srgbClr val="FF0000"/>
              </a:solidFill>
              <a:latin typeface="微软雅黑" pitchFamily="34" charset="-122"/>
              <a:ea typeface="微软雅黑" pitchFamily="34" charset="-122"/>
            </a:endParaRPr>
          </a:p>
          <a:p>
            <a:r>
              <a:rPr lang="zh-CN" altLang="en-US" sz="2000" b="1" dirty="0" smtClean="0">
                <a:solidFill>
                  <a:srgbClr val="FF0000"/>
                </a:solidFill>
                <a:latin typeface="微软雅黑" pitchFamily="34" charset="-122"/>
                <a:ea typeface="微软雅黑" pitchFamily="34" charset="-122"/>
              </a:rPr>
              <a:t>微信号   ： </a:t>
            </a:r>
            <a:r>
              <a:rPr lang="en-US" altLang="zh-CN" sz="2000" b="1" dirty="0" err="1" smtClean="0">
                <a:solidFill>
                  <a:srgbClr val="FF0000"/>
                </a:solidFill>
                <a:latin typeface="微软雅黑" pitchFamily="34" charset="-122"/>
                <a:ea typeface="微软雅黑" pitchFamily="34" charset="-122"/>
              </a:rPr>
              <a:t>qzsgjjzx</a:t>
            </a:r>
            <a:endParaRPr lang="en-US" altLang="zh-CN" sz="2000" b="1" dirty="0" smtClean="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第九渠道：手机</a:t>
            </a:r>
            <a:r>
              <a:rPr lang="en-US" altLang="zh-CN" sz="2800" b="1" noProof="1" smtClean="0">
                <a:solidFill>
                  <a:srgbClr val="1083AD"/>
                </a:solidFill>
                <a:latin typeface="微软雅黑" pitchFamily="34" charset="-122"/>
                <a:ea typeface="微软雅黑" pitchFamily="34" charset="-122"/>
              </a:rPr>
              <a:t>APP</a:t>
            </a:r>
            <a:endParaRPr lang="zh-CN" altLang="en-US" sz="2800" b="1" noProof="1">
              <a:solidFill>
                <a:srgbClr val="1083AD"/>
              </a:solidFill>
              <a:latin typeface="微软雅黑" pitchFamily="34" charset="-122"/>
              <a:ea typeface="微软雅黑" pitchFamily="34" charset="-122"/>
            </a:endParaRPr>
          </a:p>
        </p:txBody>
      </p:sp>
      <p:sp>
        <p:nvSpPr>
          <p:cNvPr id="12" name="TextBox 3"/>
          <p:cNvSpPr txBox="1">
            <a:spLocks noChangeArrowheads="1"/>
          </p:cNvSpPr>
          <p:nvPr/>
        </p:nvSpPr>
        <p:spPr bwMode="auto">
          <a:xfrm>
            <a:off x="3851920" y="3861048"/>
            <a:ext cx="4536504" cy="2308324"/>
          </a:xfrm>
          <a:prstGeom prst="rect">
            <a:avLst/>
          </a:prstGeom>
          <a:noFill/>
          <a:ln w="9525">
            <a:noFill/>
            <a:miter lim="800000"/>
            <a:headEnd/>
            <a:tailEnd/>
          </a:ln>
        </p:spPr>
        <p:txBody>
          <a:bodyPr wrap="square">
            <a:spAutoFit/>
          </a:bodyPr>
          <a:lstStyle/>
          <a:p>
            <a:pPr eaLnBrk="0" hangingPunct="0">
              <a:lnSpc>
                <a:spcPct val="200000"/>
              </a:lnSpc>
            </a:pPr>
            <a:r>
              <a:rPr lang="zh-CN" altLang="en-US" b="1" dirty="0" smtClean="0">
                <a:solidFill>
                  <a:srgbClr val="014171"/>
                </a:solidFill>
                <a:latin typeface="微软雅黑" pitchFamily="34" charset="-122"/>
                <a:ea typeface="微软雅黑" pitchFamily="34" charset="-122"/>
              </a:rPr>
              <a:t>       手机</a:t>
            </a:r>
            <a:r>
              <a:rPr lang="en-US" altLang="zh-CN" b="1" dirty="0" smtClean="0">
                <a:solidFill>
                  <a:srgbClr val="014171"/>
                </a:solidFill>
                <a:latin typeface="微软雅黑" pitchFamily="34" charset="-122"/>
                <a:ea typeface="微软雅黑" pitchFamily="34" charset="-122"/>
              </a:rPr>
              <a:t>APP</a:t>
            </a:r>
            <a:r>
              <a:rPr lang="zh-CN" altLang="en-US" b="1" dirty="0" smtClean="0">
                <a:solidFill>
                  <a:srgbClr val="014171"/>
                </a:solidFill>
                <a:latin typeface="微软雅黑" pitchFamily="34" charset="-122"/>
                <a:ea typeface="微软雅黑" pitchFamily="34" charset="-122"/>
              </a:rPr>
              <a:t>主要功能：一是工作动态等新闻发布。二是通知公告发布。三是在线互动交流。四是接收职工的投诉及建议。五是公积金信息查询。六是业务在线办理。</a:t>
            </a:r>
            <a:endParaRPr lang="zh-CN" altLang="zh-CN" b="1" dirty="0">
              <a:solidFill>
                <a:srgbClr val="014171"/>
              </a:solidFill>
              <a:latin typeface="微软雅黑" pitchFamily="34" charset="-122"/>
              <a:ea typeface="微软雅黑" pitchFamily="34" charset="-122"/>
            </a:endParaRPr>
          </a:p>
        </p:txBody>
      </p:sp>
      <p:sp>
        <p:nvSpPr>
          <p:cNvPr id="13" name="TextBox 12"/>
          <p:cNvSpPr txBox="1"/>
          <p:nvPr/>
        </p:nvSpPr>
        <p:spPr>
          <a:xfrm>
            <a:off x="6588224" y="2204864"/>
            <a:ext cx="1220654" cy="1200329"/>
          </a:xfrm>
          <a:prstGeom prst="rect">
            <a:avLst/>
          </a:prstGeom>
          <a:noFill/>
        </p:spPr>
        <p:txBody>
          <a:bodyPr vert="horz" wrap="square" rtlCol="0">
            <a:spAutoFit/>
          </a:bodyPr>
          <a:lstStyle/>
          <a:p>
            <a:pPr algn="ctr"/>
            <a:r>
              <a:rPr lang="zh-CN" altLang="en-US" sz="2400" b="1" dirty="0" smtClean="0">
                <a:latin typeface="微软雅黑" pitchFamily="34" charset="-122"/>
                <a:ea typeface="微软雅黑" pitchFamily="34" charset="-122"/>
              </a:rPr>
              <a:t>手机</a:t>
            </a:r>
            <a:r>
              <a:rPr lang="en-US" altLang="zh-CN" sz="2400" b="1" dirty="0" smtClean="0">
                <a:latin typeface="微软雅黑" pitchFamily="34" charset="-122"/>
                <a:ea typeface="微软雅黑" pitchFamily="34" charset="-122"/>
              </a:rPr>
              <a:t>APP</a:t>
            </a:r>
          </a:p>
          <a:p>
            <a:pPr algn="ctr"/>
            <a:r>
              <a:rPr lang="zh-CN" altLang="en-US" sz="2400" b="1" dirty="0" smtClean="0">
                <a:latin typeface="微软雅黑" pitchFamily="34" charset="-122"/>
                <a:ea typeface="微软雅黑" pitchFamily="34" charset="-122"/>
              </a:rPr>
              <a:t>二维码</a:t>
            </a:r>
            <a:endParaRPr lang="zh-CN" altLang="en-US" sz="2400" b="1" dirty="0">
              <a:latin typeface="微软雅黑" pitchFamily="34" charset="-122"/>
              <a:ea typeface="微软雅黑" pitchFamily="34" charset="-122"/>
            </a:endParaRPr>
          </a:p>
        </p:txBody>
      </p:sp>
      <p:pic>
        <p:nvPicPr>
          <p:cNvPr id="3074" name="Picture 2" descr="E:\公积金系统资料\系统宣传相关\2018年下乡宣传\手机APP二维码（定）20180417.png"/>
          <p:cNvPicPr>
            <a:picLocks noChangeAspect="1" noChangeArrowheads="1"/>
          </p:cNvPicPr>
          <p:nvPr/>
        </p:nvPicPr>
        <p:blipFill>
          <a:blip r:embed="rId3" cstate="print"/>
          <a:srcRect/>
          <a:stretch>
            <a:fillRect/>
          </a:stretch>
        </p:blipFill>
        <p:spPr bwMode="auto">
          <a:xfrm>
            <a:off x="4644008" y="1988840"/>
            <a:ext cx="1728192" cy="1728192"/>
          </a:xfrm>
          <a:prstGeom prst="rect">
            <a:avLst/>
          </a:prstGeom>
          <a:noFill/>
          <a:ln>
            <a:solidFill>
              <a:schemeClr val="accent1"/>
            </a:solidFill>
          </a:ln>
        </p:spPr>
      </p:pic>
      <p:sp>
        <p:nvSpPr>
          <p:cNvPr id="15" name="TextBox 14"/>
          <p:cNvSpPr txBox="1"/>
          <p:nvPr/>
        </p:nvSpPr>
        <p:spPr>
          <a:xfrm>
            <a:off x="4788024" y="1268760"/>
            <a:ext cx="2952328" cy="400110"/>
          </a:xfrm>
          <a:prstGeom prst="rect">
            <a:avLst/>
          </a:prstGeom>
          <a:noFill/>
        </p:spPr>
        <p:txBody>
          <a:bodyPr vert="horz" wrap="square" rtlCol="0">
            <a:spAutoFit/>
          </a:bodyPr>
          <a:lstStyle/>
          <a:p>
            <a:r>
              <a:rPr lang="en-US" altLang="zh-CN" sz="2000" b="1" dirty="0" smtClean="0">
                <a:solidFill>
                  <a:srgbClr val="FF0000"/>
                </a:solidFill>
                <a:latin typeface="微软雅黑" pitchFamily="34" charset="-122"/>
                <a:ea typeface="微软雅黑" pitchFamily="34" charset="-122"/>
              </a:rPr>
              <a:t>APP</a:t>
            </a:r>
            <a:r>
              <a:rPr lang="zh-CN" altLang="en-US" sz="2000" b="1" dirty="0" smtClean="0">
                <a:solidFill>
                  <a:srgbClr val="FF0000"/>
                </a:solidFill>
                <a:latin typeface="微软雅黑" pitchFamily="34" charset="-122"/>
                <a:ea typeface="微软雅黑" pitchFamily="34" charset="-122"/>
              </a:rPr>
              <a:t>名称：手机</a:t>
            </a:r>
            <a:r>
              <a:rPr lang="en-US" altLang="zh-CN" sz="2000" b="1" dirty="0" smtClean="0">
                <a:solidFill>
                  <a:srgbClr val="FF0000"/>
                </a:solidFill>
                <a:latin typeface="微软雅黑" pitchFamily="34" charset="-122"/>
                <a:ea typeface="微软雅黑" pitchFamily="34" charset="-122"/>
              </a:rPr>
              <a:t>APP</a:t>
            </a:r>
          </a:p>
        </p:txBody>
      </p:sp>
      <p:grpSp>
        <p:nvGrpSpPr>
          <p:cNvPr id="16" name="组合 15"/>
          <p:cNvGrpSpPr/>
          <p:nvPr/>
        </p:nvGrpSpPr>
        <p:grpSpPr>
          <a:xfrm>
            <a:off x="683568" y="1412776"/>
            <a:ext cx="2592288" cy="5062639"/>
            <a:chOff x="683568" y="1412776"/>
            <a:chExt cx="2592288" cy="5062639"/>
          </a:xfrm>
        </p:grpSpPr>
        <p:pic>
          <p:nvPicPr>
            <p:cNvPr id="1027" name="Picture 3" descr="E:\成果展\ps素材库\常用素材\手机模型.png"/>
            <p:cNvPicPr>
              <a:picLocks noChangeAspect="1" noChangeArrowheads="1"/>
            </p:cNvPicPr>
            <p:nvPr/>
          </p:nvPicPr>
          <p:blipFill>
            <a:blip r:embed="rId4" cstate="print"/>
            <a:srcRect/>
            <a:stretch>
              <a:fillRect/>
            </a:stretch>
          </p:blipFill>
          <p:spPr bwMode="auto">
            <a:xfrm>
              <a:off x="683568" y="1412776"/>
              <a:ext cx="2592288" cy="5062639"/>
            </a:xfrm>
            <a:prstGeom prst="rect">
              <a:avLst/>
            </a:prstGeom>
            <a:noFill/>
          </p:spPr>
        </p:pic>
        <p:pic>
          <p:nvPicPr>
            <p:cNvPr id="15362" name="Picture 2" descr="E:\公积金系统资料\系统宣传相关\2018年下乡宣传\微信图片_20180522175615.jpg"/>
            <p:cNvPicPr>
              <a:picLocks noChangeAspect="1" noChangeArrowheads="1"/>
            </p:cNvPicPr>
            <p:nvPr/>
          </p:nvPicPr>
          <p:blipFill>
            <a:blip r:embed="rId5" cstate="print"/>
            <a:srcRect/>
            <a:stretch>
              <a:fillRect/>
            </a:stretch>
          </p:blipFill>
          <p:spPr bwMode="auto">
            <a:xfrm>
              <a:off x="899592" y="2204864"/>
              <a:ext cx="2092178" cy="3384376"/>
            </a:xfrm>
            <a:prstGeom prst="rect">
              <a:avLst/>
            </a:prstGeom>
            <a:noFill/>
          </p:spPr>
        </p:pic>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第十渠道：支付宝的城市服务</a:t>
            </a:r>
            <a:endParaRPr lang="zh-CN" altLang="en-US" sz="2800" b="1" noProof="1">
              <a:solidFill>
                <a:srgbClr val="1083AD"/>
              </a:solidFill>
              <a:latin typeface="微软雅黑" pitchFamily="34" charset="-122"/>
              <a:ea typeface="微软雅黑" pitchFamily="34" charset="-122"/>
            </a:endParaRPr>
          </a:p>
        </p:txBody>
      </p:sp>
      <p:sp>
        <p:nvSpPr>
          <p:cNvPr id="12" name="TextBox 3"/>
          <p:cNvSpPr txBox="1">
            <a:spLocks noChangeArrowheads="1"/>
          </p:cNvSpPr>
          <p:nvPr/>
        </p:nvSpPr>
        <p:spPr bwMode="auto">
          <a:xfrm>
            <a:off x="2699792" y="5949281"/>
            <a:ext cx="3888432" cy="646331"/>
          </a:xfrm>
          <a:prstGeom prst="rect">
            <a:avLst/>
          </a:prstGeom>
          <a:noFill/>
          <a:ln w="9525">
            <a:noFill/>
            <a:miter lim="800000"/>
            <a:headEnd/>
            <a:tailEnd/>
          </a:ln>
        </p:spPr>
        <p:txBody>
          <a:bodyPr wrap="square">
            <a:spAutoFit/>
          </a:bodyPr>
          <a:lstStyle/>
          <a:p>
            <a:pPr eaLnBrk="0" hangingPunct="0">
              <a:lnSpc>
                <a:spcPct val="200000"/>
              </a:lnSpc>
            </a:pPr>
            <a:r>
              <a:rPr lang="zh-CN" altLang="en-US" b="1" dirty="0" smtClean="0">
                <a:solidFill>
                  <a:srgbClr val="014171"/>
                </a:solidFill>
                <a:latin typeface="微软雅黑" pitchFamily="34" charset="-122"/>
                <a:ea typeface="微软雅黑" pitchFamily="34" charset="-122"/>
              </a:rPr>
              <a:t>主要功能：查询个人公积金信息。</a:t>
            </a:r>
            <a:endParaRPr lang="zh-CN" altLang="zh-CN" b="1" dirty="0">
              <a:solidFill>
                <a:srgbClr val="014171"/>
              </a:solidFill>
              <a:latin typeface="微软雅黑" pitchFamily="34" charset="-122"/>
              <a:ea typeface="微软雅黑" pitchFamily="34" charset="-122"/>
            </a:endParaRPr>
          </a:p>
        </p:txBody>
      </p:sp>
      <p:grpSp>
        <p:nvGrpSpPr>
          <p:cNvPr id="18" name="组合 17"/>
          <p:cNvGrpSpPr/>
          <p:nvPr/>
        </p:nvGrpSpPr>
        <p:grpSpPr>
          <a:xfrm>
            <a:off x="6084168" y="1340768"/>
            <a:ext cx="2376264" cy="4640753"/>
            <a:chOff x="6084168" y="1340768"/>
            <a:chExt cx="2376264" cy="4640753"/>
          </a:xfrm>
        </p:grpSpPr>
        <p:pic>
          <p:nvPicPr>
            <p:cNvPr id="16" name="Picture 3" descr="E:\成果展\ps素材库\常用素材\手机模型.png"/>
            <p:cNvPicPr>
              <a:picLocks noChangeAspect="1" noChangeArrowheads="1"/>
            </p:cNvPicPr>
            <p:nvPr/>
          </p:nvPicPr>
          <p:blipFill>
            <a:blip r:embed="rId3" cstate="print"/>
            <a:srcRect/>
            <a:stretch>
              <a:fillRect/>
            </a:stretch>
          </p:blipFill>
          <p:spPr bwMode="auto">
            <a:xfrm>
              <a:off x="6084168" y="1340768"/>
              <a:ext cx="2376264" cy="4640753"/>
            </a:xfrm>
            <a:prstGeom prst="rect">
              <a:avLst/>
            </a:prstGeom>
            <a:noFill/>
          </p:spPr>
        </p:pic>
        <p:pic>
          <p:nvPicPr>
            <p:cNvPr id="17" name="图片 16" descr="微信图片_20180510104641.jpg"/>
            <p:cNvPicPr>
              <a:picLocks noChangeAspect="1"/>
            </p:cNvPicPr>
            <p:nvPr/>
          </p:nvPicPr>
          <p:blipFill>
            <a:blip r:embed="rId4" cstate="print"/>
            <a:stretch>
              <a:fillRect/>
            </a:stretch>
          </p:blipFill>
          <p:spPr>
            <a:xfrm>
              <a:off x="6300192" y="2060848"/>
              <a:ext cx="1872208" cy="3096344"/>
            </a:xfrm>
            <a:prstGeom prst="rect">
              <a:avLst/>
            </a:prstGeom>
          </p:spPr>
        </p:pic>
      </p:grpSp>
      <p:grpSp>
        <p:nvGrpSpPr>
          <p:cNvPr id="13" name="组合 12"/>
          <p:cNvGrpSpPr/>
          <p:nvPr/>
        </p:nvGrpSpPr>
        <p:grpSpPr>
          <a:xfrm>
            <a:off x="683568" y="1350929"/>
            <a:ext cx="2376264" cy="4640753"/>
            <a:chOff x="683568" y="1350929"/>
            <a:chExt cx="2376264" cy="4640753"/>
          </a:xfrm>
        </p:grpSpPr>
        <p:pic>
          <p:nvPicPr>
            <p:cNvPr id="1027" name="Picture 3" descr="E:\成果展\ps素材库\常用素材\手机模型.png"/>
            <p:cNvPicPr>
              <a:picLocks noChangeAspect="1" noChangeArrowheads="1"/>
            </p:cNvPicPr>
            <p:nvPr/>
          </p:nvPicPr>
          <p:blipFill>
            <a:blip r:embed="rId3" cstate="print"/>
            <a:srcRect/>
            <a:stretch>
              <a:fillRect/>
            </a:stretch>
          </p:blipFill>
          <p:spPr bwMode="auto">
            <a:xfrm>
              <a:off x="683568" y="1350929"/>
              <a:ext cx="2376264" cy="4640753"/>
            </a:xfrm>
            <a:prstGeom prst="rect">
              <a:avLst/>
            </a:prstGeom>
            <a:noFill/>
          </p:spPr>
        </p:pic>
        <p:pic>
          <p:nvPicPr>
            <p:cNvPr id="19" name="图片 18" descr="微信图片_20180510104648.jpg"/>
            <p:cNvPicPr>
              <a:picLocks noChangeAspect="1"/>
            </p:cNvPicPr>
            <p:nvPr/>
          </p:nvPicPr>
          <p:blipFill>
            <a:blip r:embed="rId5" cstate="print"/>
            <a:stretch>
              <a:fillRect/>
            </a:stretch>
          </p:blipFill>
          <p:spPr>
            <a:xfrm>
              <a:off x="899592" y="2060848"/>
              <a:ext cx="1872208" cy="3096344"/>
            </a:xfrm>
            <a:prstGeom prst="rect">
              <a:avLst/>
            </a:prstGeom>
            <a:ln>
              <a:solidFill>
                <a:schemeClr val="accent1"/>
              </a:solidFill>
            </a:ln>
          </p:spPr>
        </p:pic>
      </p:grpSp>
      <p:grpSp>
        <p:nvGrpSpPr>
          <p:cNvPr id="22" name="组合 21"/>
          <p:cNvGrpSpPr/>
          <p:nvPr/>
        </p:nvGrpSpPr>
        <p:grpSpPr>
          <a:xfrm>
            <a:off x="3347864" y="1340768"/>
            <a:ext cx="2376264" cy="4640753"/>
            <a:chOff x="3347864" y="1340768"/>
            <a:chExt cx="2376264" cy="4640753"/>
          </a:xfrm>
        </p:grpSpPr>
        <p:pic>
          <p:nvPicPr>
            <p:cNvPr id="14" name="Picture 3" descr="E:\成果展\ps素材库\常用素材\手机模型.png"/>
            <p:cNvPicPr>
              <a:picLocks noChangeAspect="1" noChangeArrowheads="1"/>
            </p:cNvPicPr>
            <p:nvPr/>
          </p:nvPicPr>
          <p:blipFill>
            <a:blip r:embed="rId3" cstate="print"/>
            <a:srcRect/>
            <a:stretch>
              <a:fillRect/>
            </a:stretch>
          </p:blipFill>
          <p:spPr bwMode="auto">
            <a:xfrm>
              <a:off x="3347864" y="1340768"/>
              <a:ext cx="2376264" cy="4640753"/>
            </a:xfrm>
            <a:prstGeom prst="rect">
              <a:avLst/>
            </a:prstGeom>
            <a:noFill/>
          </p:spPr>
        </p:pic>
        <p:pic>
          <p:nvPicPr>
            <p:cNvPr id="21" name="图片 20" descr="微信图片_20180510104652.jpg"/>
            <p:cNvPicPr>
              <a:picLocks noChangeAspect="1"/>
            </p:cNvPicPr>
            <p:nvPr/>
          </p:nvPicPr>
          <p:blipFill>
            <a:blip r:embed="rId6" cstate="print"/>
            <a:stretch>
              <a:fillRect/>
            </a:stretch>
          </p:blipFill>
          <p:spPr>
            <a:xfrm>
              <a:off x="3563888" y="2060848"/>
              <a:ext cx="1872207" cy="3096344"/>
            </a:xfrm>
            <a:prstGeom prst="rect">
              <a:avLst/>
            </a:prstGeom>
          </p:spPr>
        </p:pic>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第十一渠道：微信的城市服务</a:t>
            </a:r>
            <a:endParaRPr lang="zh-CN" altLang="en-US" sz="2800" b="1" noProof="1">
              <a:solidFill>
                <a:srgbClr val="1083AD"/>
              </a:solidFill>
              <a:latin typeface="微软雅黑" pitchFamily="34" charset="-122"/>
              <a:ea typeface="微软雅黑" pitchFamily="34" charset="-122"/>
            </a:endParaRPr>
          </a:p>
        </p:txBody>
      </p:sp>
      <p:sp>
        <p:nvSpPr>
          <p:cNvPr id="12" name="TextBox 3"/>
          <p:cNvSpPr txBox="1">
            <a:spLocks noChangeArrowheads="1"/>
          </p:cNvSpPr>
          <p:nvPr/>
        </p:nvSpPr>
        <p:spPr bwMode="auto">
          <a:xfrm>
            <a:off x="2699792" y="5949281"/>
            <a:ext cx="3888432" cy="646331"/>
          </a:xfrm>
          <a:prstGeom prst="rect">
            <a:avLst/>
          </a:prstGeom>
          <a:noFill/>
          <a:ln w="9525">
            <a:noFill/>
            <a:miter lim="800000"/>
            <a:headEnd/>
            <a:tailEnd/>
          </a:ln>
        </p:spPr>
        <p:txBody>
          <a:bodyPr wrap="square">
            <a:spAutoFit/>
          </a:bodyPr>
          <a:lstStyle/>
          <a:p>
            <a:pPr eaLnBrk="0" hangingPunct="0">
              <a:lnSpc>
                <a:spcPct val="200000"/>
              </a:lnSpc>
            </a:pPr>
            <a:r>
              <a:rPr lang="zh-CN" altLang="en-US" b="1" dirty="0" smtClean="0">
                <a:solidFill>
                  <a:srgbClr val="014171"/>
                </a:solidFill>
                <a:latin typeface="微软雅黑" pitchFamily="34" charset="-122"/>
                <a:ea typeface="微软雅黑" pitchFamily="34" charset="-122"/>
              </a:rPr>
              <a:t>主要功能：查询个人公积金信息。</a:t>
            </a:r>
            <a:endParaRPr lang="zh-CN" altLang="zh-CN" b="1" dirty="0">
              <a:solidFill>
                <a:srgbClr val="014171"/>
              </a:solidFill>
              <a:latin typeface="微软雅黑" pitchFamily="34" charset="-122"/>
              <a:ea typeface="微软雅黑" pitchFamily="34" charset="-122"/>
            </a:endParaRPr>
          </a:p>
        </p:txBody>
      </p:sp>
      <p:grpSp>
        <p:nvGrpSpPr>
          <p:cNvPr id="9" name="组合 8"/>
          <p:cNvGrpSpPr/>
          <p:nvPr/>
        </p:nvGrpSpPr>
        <p:grpSpPr>
          <a:xfrm>
            <a:off x="1547664" y="1422937"/>
            <a:ext cx="2376264" cy="4640753"/>
            <a:chOff x="1547664" y="1422937"/>
            <a:chExt cx="2376264" cy="4640753"/>
          </a:xfrm>
        </p:grpSpPr>
        <p:pic>
          <p:nvPicPr>
            <p:cNvPr id="1027" name="Picture 3" descr="E:\成果展\ps素材库\常用素材\手机模型.png"/>
            <p:cNvPicPr>
              <a:picLocks noChangeAspect="1" noChangeArrowheads="1"/>
            </p:cNvPicPr>
            <p:nvPr/>
          </p:nvPicPr>
          <p:blipFill>
            <a:blip r:embed="rId3" cstate="print"/>
            <a:srcRect/>
            <a:stretch>
              <a:fillRect/>
            </a:stretch>
          </p:blipFill>
          <p:spPr bwMode="auto">
            <a:xfrm>
              <a:off x="1547664" y="1422937"/>
              <a:ext cx="2376264" cy="4640753"/>
            </a:xfrm>
            <a:prstGeom prst="rect">
              <a:avLst/>
            </a:prstGeom>
            <a:noFill/>
          </p:spPr>
        </p:pic>
        <p:pic>
          <p:nvPicPr>
            <p:cNvPr id="8" name="图片 7" descr="微信图片_20180510104659.jpg"/>
            <p:cNvPicPr>
              <a:picLocks noChangeAspect="1"/>
            </p:cNvPicPr>
            <p:nvPr/>
          </p:nvPicPr>
          <p:blipFill>
            <a:blip r:embed="rId4" cstate="print"/>
            <a:stretch>
              <a:fillRect/>
            </a:stretch>
          </p:blipFill>
          <p:spPr>
            <a:xfrm>
              <a:off x="1763688" y="2132857"/>
              <a:ext cx="1872208" cy="3096344"/>
            </a:xfrm>
            <a:prstGeom prst="rect">
              <a:avLst/>
            </a:prstGeom>
          </p:spPr>
        </p:pic>
      </p:grpSp>
      <p:grpSp>
        <p:nvGrpSpPr>
          <p:cNvPr id="11" name="组合 10"/>
          <p:cNvGrpSpPr/>
          <p:nvPr/>
        </p:nvGrpSpPr>
        <p:grpSpPr>
          <a:xfrm>
            <a:off x="4716016" y="1412776"/>
            <a:ext cx="2376264" cy="4640753"/>
            <a:chOff x="4716016" y="1412776"/>
            <a:chExt cx="2376264" cy="4640753"/>
          </a:xfrm>
        </p:grpSpPr>
        <p:pic>
          <p:nvPicPr>
            <p:cNvPr id="14" name="Picture 3" descr="E:\成果展\ps素材库\常用素材\手机模型.png"/>
            <p:cNvPicPr>
              <a:picLocks noChangeAspect="1" noChangeArrowheads="1"/>
            </p:cNvPicPr>
            <p:nvPr/>
          </p:nvPicPr>
          <p:blipFill>
            <a:blip r:embed="rId3" cstate="print"/>
            <a:srcRect/>
            <a:stretch>
              <a:fillRect/>
            </a:stretch>
          </p:blipFill>
          <p:spPr bwMode="auto">
            <a:xfrm>
              <a:off x="4716016" y="1412776"/>
              <a:ext cx="2376264" cy="4640753"/>
            </a:xfrm>
            <a:prstGeom prst="rect">
              <a:avLst/>
            </a:prstGeom>
            <a:noFill/>
          </p:spPr>
        </p:pic>
        <p:pic>
          <p:nvPicPr>
            <p:cNvPr id="10" name="图片 9" descr="微信图片_20180510104704.jpg"/>
            <p:cNvPicPr>
              <a:picLocks noChangeAspect="1"/>
            </p:cNvPicPr>
            <p:nvPr/>
          </p:nvPicPr>
          <p:blipFill>
            <a:blip r:embed="rId5" cstate="print"/>
            <a:stretch>
              <a:fillRect/>
            </a:stretch>
          </p:blipFill>
          <p:spPr>
            <a:xfrm>
              <a:off x="4932040" y="2132856"/>
              <a:ext cx="1872208" cy="3096344"/>
            </a:xfrm>
            <a:prstGeom prst="rect">
              <a:avLst/>
            </a:prstGeom>
          </p:spPr>
        </p:pic>
      </p:grpSp>
      <p:sp>
        <p:nvSpPr>
          <p:cNvPr id="13" name="TextBox 12"/>
          <p:cNvSpPr txBox="1"/>
          <p:nvPr/>
        </p:nvSpPr>
        <p:spPr>
          <a:xfrm>
            <a:off x="7668344" y="3212976"/>
            <a:ext cx="576064" cy="1015663"/>
          </a:xfrm>
          <a:prstGeom prst="rect">
            <a:avLst/>
          </a:prstGeom>
          <a:noFill/>
        </p:spPr>
        <p:txBody>
          <a:bodyPr vert="horz" wrap="square" rtlCol="0">
            <a:spAutoFit/>
          </a:bodyPr>
          <a:lstStyle/>
          <a:p>
            <a:r>
              <a:rPr lang="zh-CN" altLang="en-US" sz="2000" b="1" dirty="0" smtClean="0">
                <a:solidFill>
                  <a:srgbClr val="FF0000"/>
                </a:solidFill>
                <a:latin typeface="微软雅黑" pitchFamily="34" charset="-122"/>
                <a:ea typeface="微软雅黑" pitchFamily="34" charset="-122"/>
              </a:rPr>
              <a:t>待接入</a:t>
            </a:r>
            <a:endParaRPr lang="en-US" altLang="zh-CN" sz="2000" b="1" dirty="0" smtClean="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请根据个人情况选择相应业务渠道</a:t>
            </a:r>
            <a:endParaRPr lang="zh-CN" altLang="en-US" sz="2800" b="1" noProof="1">
              <a:solidFill>
                <a:srgbClr val="1083AD"/>
              </a:solidFill>
              <a:latin typeface="微软雅黑" pitchFamily="34" charset="-122"/>
              <a:ea typeface="微软雅黑" pitchFamily="34" charset="-122"/>
            </a:endParaRPr>
          </a:p>
        </p:txBody>
      </p:sp>
      <p:sp>
        <p:nvSpPr>
          <p:cNvPr id="12" name="TextBox 3"/>
          <p:cNvSpPr txBox="1">
            <a:spLocks noChangeArrowheads="1"/>
          </p:cNvSpPr>
          <p:nvPr/>
        </p:nvSpPr>
        <p:spPr bwMode="auto">
          <a:xfrm>
            <a:off x="3347864" y="6023029"/>
            <a:ext cx="2808312" cy="646331"/>
          </a:xfrm>
          <a:prstGeom prst="rect">
            <a:avLst/>
          </a:prstGeom>
          <a:noFill/>
          <a:ln w="9525">
            <a:noFill/>
            <a:miter lim="800000"/>
            <a:headEnd/>
            <a:tailEnd/>
          </a:ln>
        </p:spPr>
        <p:txBody>
          <a:bodyPr wrap="square">
            <a:spAutoFit/>
          </a:bodyPr>
          <a:lstStyle/>
          <a:p>
            <a:pPr eaLnBrk="0" hangingPunct="0">
              <a:lnSpc>
                <a:spcPct val="200000"/>
              </a:lnSpc>
            </a:pPr>
            <a:r>
              <a:rPr lang="zh-CN" altLang="en-US" b="1" dirty="0" smtClean="0">
                <a:solidFill>
                  <a:srgbClr val="014171"/>
                </a:solidFill>
                <a:latin typeface="微软雅黑" pitchFamily="34" charset="-122"/>
                <a:ea typeface="微软雅黑" pitchFamily="34" charset="-122"/>
              </a:rPr>
              <a:t>为职工服务，想你所想</a:t>
            </a:r>
            <a:endParaRPr lang="zh-CN" altLang="zh-CN" b="1" dirty="0">
              <a:solidFill>
                <a:srgbClr val="014171"/>
              </a:solidFill>
              <a:latin typeface="微软雅黑" pitchFamily="34" charset="-122"/>
              <a:ea typeface="微软雅黑" pitchFamily="34" charset="-122"/>
            </a:endParaRPr>
          </a:p>
        </p:txBody>
      </p:sp>
      <p:grpSp>
        <p:nvGrpSpPr>
          <p:cNvPr id="62" name="组合 61"/>
          <p:cNvGrpSpPr/>
          <p:nvPr/>
        </p:nvGrpSpPr>
        <p:grpSpPr>
          <a:xfrm>
            <a:off x="467544" y="1340768"/>
            <a:ext cx="2520280" cy="4680520"/>
            <a:chOff x="467544" y="1340768"/>
            <a:chExt cx="2520280" cy="4680520"/>
          </a:xfrm>
        </p:grpSpPr>
        <p:sp>
          <p:nvSpPr>
            <p:cNvPr id="11" name="圆角矩形 10"/>
            <p:cNvSpPr/>
            <p:nvPr/>
          </p:nvSpPr>
          <p:spPr>
            <a:xfrm>
              <a:off x="467544" y="1340768"/>
              <a:ext cx="2520280" cy="468052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15" name="矩形 14"/>
            <p:cNvSpPr/>
            <p:nvPr/>
          </p:nvSpPr>
          <p:spPr>
            <a:xfrm>
              <a:off x="611560" y="1556792"/>
              <a:ext cx="2232248" cy="576064"/>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11560" y="1558533"/>
              <a:ext cx="2232248" cy="584775"/>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想了解政策法规、业务流程？</a:t>
              </a:r>
              <a:endParaRPr lang="zh-CN" altLang="en-US" sz="1600" dirty="0">
                <a:latin typeface="微软雅黑" pitchFamily="34" charset="-122"/>
                <a:ea typeface="微软雅黑" pitchFamily="34" charset="-122"/>
              </a:endParaRPr>
            </a:p>
          </p:txBody>
        </p:sp>
        <p:sp>
          <p:nvSpPr>
            <p:cNvPr id="16" name="TextBox 15"/>
            <p:cNvSpPr txBox="1"/>
            <p:nvPr/>
          </p:nvSpPr>
          <p:spPr>
            <a:xfrm>
              <a:off x="899592" y="2492897"/>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登录网站相关栏目查看</a:t>
              </a:r>
              <a:endParaRPr lang="zh-CN" altLang="en-US" sz="1400" dirty="0">
                <a:solidFill>
                  <a:schemeClr val="accent5"/>
                </a:solidFill>
                <a:latin typeface="微软雅黑" pitchFamily="34" charset="-122"/>
                <a:ea typeface="微软雅黑" pitchFamily="34" charset="-122"/>
              </a:endParaRPr>
            </a:p>
          </p:txBody>
        </p:sp>
        <p:sp>
          <p:nvSpPr>
            <p:cNvPr id="17" name="椭圆 16"/>
            <p:cNvSpPr/>
            <p:nvPr/>
          </p:nvSpPr>
          <p:spPr>
            <a:xfrm>
              <a:off x="683568" y="2564904"/>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
          <p:nvSpPr>
            <p:cNvPr id="18" name="TextBox 17"/>
            <p:cNvSpPr txBox="1"/>
            <p:nvPr/>
          </p:nvSpPr>
          <p:spPr>
            <a:xfrm>
              <a:off x="899592" y="2905199"/>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通过微信公众号查看</a:t>
              </a:r>
              <a:endParaRPr lang="zh-CN" altLang="en-US" sz="1400" dirty="0">
                <a:solidFill>
                  <a:schemeClr val="accent5"/>
                </a:solidFill>
                <a:latin typeface="微软雅黑" pitchFamily="34" charset="-122"/>
                <a:ea typeface="微软雅黑" pitchFamily="34" charset="-122"/>
              </a:endParaRPr>
            </a:p>
          </p:txBody>
        </p:sp>
        <p:sp>
          <p:nvSpPr>
            <p:cNvPr id="19" name="椭圆 18"/>
            <p:cNvSpPr/>
            <p:nvPr/>
          </p:nvSpPr>
          <p:spPr>
            <a:xfrm>
              <a:off x="683568" y="2977206"/>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
          <p:nvSpPr>
            <p:cNvPr id="20" name="TextBox 19"/>
            <p:cNvSpPr txBox="1"/>
            <p:nvPr/>
          </p:nvSpPr>
          <p:spPr>
            <a:xfrm>
              <a:off x="899592" y="3356992"/>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通过手机</a:t>
              </a:r>
              <a:r>
                <a:rPr lang="en-US" altLang="zh-CN" sz="1400" dirty="0" smtClean="0">
                  <a:solidFill>
                    <a:schemeClr val="accent5"/>
                  </a:solidFill>
                  <a:latin typeface="微软雅黑" pitchFamily="34" charset="-122"/>
                  <a:ea typeface="微软雅黑" pitchFamily="34" charset="-122"/>
                </a:rPr>
                <a:t>APP</a:t>
              </a:r>
              <a:r>
                <a:rPr lang="zh-CN" altLang="en-US" sz="1400" dirty="0" smtClean="0">
                  <a:solidFill>
                    <a:schemeClr val="accent5"/>
                  </a:solidFill>
                  <a:latin typeface="微软雅黑" pitchFamily="34" charset="-122"/>
                  <a:ea typeface="微软雅黑" pitchFamily="34" charset="-122"/>
                </a:rPr>
                <a:t>查看</a:t>
              </a:r>
              <a:endParaRPr lang="zh-CN" altLang="en-US" sz="1400" dirty="0">
                <a:solidFill>
                  <a:schemeClr val="accent5"/>
                </a:solidFill>
                <a:latin typeface="微软雅黑" pitchFamily="34" charset="-122"/>
                <a:ea typeface="微软雅黑" pitchFamily="34" charset="-122"/>
              </a:endParaRPr>
            </a:p>
          </p:txBody>
        </p:sp>
        <p:sp>
          <p:nvSpPr>
            <p:cNvPr id="21" name="椭圆 20"/>
            <p:cNvSpPr/>
            <p:nvPr/>
          </p:nvSpPr>
          <p:spPr>
            <a:xfrm>
              <a:off x="683568" y="3428999"/>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
          <p:nvSpPr>
            <p:cNvPr id="22" name="TextBox 21"/>
            <p:cNvSpPr txBox="1"/>
            <p:nvPr/>
          </p:nvSpPr>
          <p:spPr>
            <a:xfrm>
              <a:off x="899592" y="4221088"/>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来中心柜台咨询</a:t>
              </a:r>
              <a:endParaRPr lang="zh-CN" altLang="en-US" sz="1400" dirty="0">
                <a:solidFill>
                  <a:schemeClr val="accent5"/>
                </a:solidFill>
                <a:latin typeface="微软雅黑" pitchFamily="34" charset="-122"/>
                <a:ea typeface="微软雅黑" pitchFamily="34" charset="-122"/>
              </a:endParaRPr>
            </a:p>
          </p:txBody>
        </p:sp>
        <p:sp>
          <p:nvSpPr>
            <p:cNvPr id="23" name="椭圆 22"/>
            <p:cNvSpPr/>
            <p:nvPr/>
          </p:nvSpPr>
          <p:spPr>
            <a:xfrm>
              <a:off x="683568" y="4293096"/>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
          <p:nvSpPr>
            <p:cNvPr id="24" name="TextBox 23"/>
            <p:cNvSpPr txBox="1"/>
            <p:nvPr/>
          </p:nvSpPr>
          <p:spPr>
            <a:xfrm>
              <a:off x="899592" y="3789040"/>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拨打</a:t>
              </a:r>
              <a:r>
                <a:rPr lang="en-US" altLang="zh-CN" sz="1400" dirty="0" smtClean="0">
                  <a:solidFill>
                    <a:schemeClr val="accent5"/>
                  </a:solidFill>
                  <a:latin typeface="微软雅黑" pitchFamily="34" charset="-122"/>
                  <a:ea typeface="微软雅黑" pitchFamily="34" charset="-122"/>
                </a:rPr>
                <a:t>12329</a:t>
              </a:r>
              <a:r>
                <a:rPr lang="zh-CN" altLang="en-US" sz="1400" dirty="0" smtClean="0">
                  <a:solidFill>
                    <a:schemeClr val="accent5"/>
                  </a:solidFill>
                  <a:latin typeface="微软雅黑" pitchFamily="34" charset="-122"/>
                  <a:ea typeface="微软雅黑" pitchFamily="34" charset="-122"/>
                </a:rPr>
                <a:t>咨询</a:t>
              </a:r>
              <a:endParaRPr lang="zh-CN" altLang="en-US" sz="1400" dirty="0">
                <a:solidFill>
                  <a:schemeClr val="accent5"/>
                </a:solidFill>
                <a:latin typeface="微软雅黑" pitchFamily="34" charset="-122"/>
                <a:ea typeface="微软雅黑" pitchFamily="34" charset="-122"/>
              </a:endParaRPr>
            </a:p>
          </p:txBody>
        </p:sp>
        <p:sp>
          <p:nvSpPr>
            <p:cNvPr id="25" name="椭圆 24"/>
            <p:cNvSpPr/>
            <p:nvPr/>
          </p:nvSpPr>
          <p:spPr>
            <a:xfrm>
              <a:off x="683568" y="3861048"/>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grpSp>
      <p:grpSp>
        <p:nvGrpSpPr>
          <p:cNvPr id="65" name="组合 64"/>
          <p:cNvGrpSpPr/>
          <p:nvPr/>
        </p:nvGrpSpPr>
        <p:grpSpPr>
          <a:xfrm>
            <a:off x="3275856" y="1340768"/>
            <a:ext cx="2520280" cy="4680520"/>
            <a:chOff x="3275856" y="1340768"/>
            <a:chExt cx="2520280" cy="4680520"/>
          </a:xfrm>
        </p:grpSpPr>
        <p:sp>
          <p:nvSpPr>
            <p:cNvPr id="28" name="圆角矩形 27"/>
            <p:cNvSpPr/>
            <p:nvPr/>
          </p:nvSpPr>
          <p:spPr>
            <a:xfrm>
              <a:off x="3275856" y="1340768"/>
              <a:ext cx="2520280" cy="468052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29" name="矩形 28"/>
            <p:cNvSpPr/>
            <p:nvPr/>
          </p:nvSpPr>
          <p:spPr>
            <a:xfrm>
              <a:off x="3419872" y="1556792"/>
              <a:ext cx="2232248" cy="576064"/>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419872" y="1558533"/>
              <a:ext cx="2232248" cy="584775"/>
            </a:xfrm>
            <a:prstGeom prst="rect">
              <a:avLst/>
            </a:prstGeom>
            <a:noFill/>
          </p:spPr>
          <p:txBody>
            <a:bodyPr wrap="square" rtlCol="0">
              <a:spAutoFit/>
            </a:bodyPr>
            <a:lstStyle/>
            <a:p>
              <a:r>
                <a:rPr lang="zh-CN" altLang="en-US" sz="1600" dirty="0" smtClean="0">
                  <a:latin typeface="微软雅黑" pitchFamily="34" charset="-122"/>
                  <a:ea typeface="微软雅黑" pitchFamily="34" charset="-122"/>
                </a:rPr>
                <a:t>想了解个人公积金账户信息？</a:t>
              </a:r>
              <a:endParaRPr lang="zh-CN" altLang="en-US" sz="1600" dirty="0">
                <a:latin typeface="微软雅黑" pitchFamily="34" charset="-122"/>
                <a:ea typeface="微软雅黑" pitchFamily="34" charset="-122"/>
              </a:endParaRPr>
            </a:p>
          </p:txBody>
        </p:sp>
        <p:sp>
          <p:nvSpPr>
            <p:cNvPr id="31" name="TextBox 30"/>
            <p:cNvSpPr txBox="1"/>
            <p:nvPr/>
          </p:nvSpPr>
          <p:spPr>
            <a:xfrm>
              <a:off x="3707904" y="2492897"/>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拨打</a:t>
              </a:r>
              <a:r>
                <a:rPr lang="en-US" altLang="zh-CN" sz="1400" dirty="0" smtClean="0">
                  <a:solidFill>
                    <a:schemeClr val="accent5"/>
                  </a:solidFill>
                  <a:latin typeface="微软雅黑" pitchFamily="34" charset="-122"/>
                  <a:ea typeface="微软雅黑" pitchFamily="34" charset="-122"/>
                </a:rPr>
                <a:t>12329</a:t>
              </a:r>
              <a:r>
                <a:rPr lang="zh-CN" altLang="en-US" sz="1400" dirty="0" smtClean="0">
                  <a:solidFill>
                    <a:schemeClr val="accent5"/>
                  </a:solidFill>
                  <a:latin typeface="微软雅黑" pitchFamily="34" charset="-122"/>
                  <a:ea typeface="微软雅黑" pitchFamily="34" charset="-122"/>
                </a:rPr>
                <a:t>自助查询</a:t>
              </a:r>
              <a:endParaRPr lang="zh-CN" altLang="en-US" sz="1400" dirty="0">
                <a:solidFill>
                  <a:schemeClr val="accent5"/>
                </a:solidFill>
                <a:latin typeface="微软雅黑" pitchFamily="34" charset="-122"/>
                <a:ea typeface="微软雅黑" pitchFamily="34" charset="-122"/>
              </a:endParaRPr>
            </a:p>
          </p:txBody>
        </p:sp>
        <p:sp>
          <p:nvSpPr>
            <p:cNvPr id="32" name="椭圆 31"/>
            <p:cNvSpPr/>
            <p:nvPr/>
          </p:nvSpPr>
          <p:spPr>
            <a:xfrm>
              <a:off x="3491880" y="2564904"/>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
          <p:nvSpPr>
            <p:cNvPr id="33" name="TextBox 32"/>
            <p:cNvSpPr txBox="1"/>
            <p:nvPr/>
          </p:nvSpPr>
          <p:spPr>
            <a:xfrm>
              <a:off x="3707904" y="2905199"/>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登录微信公众号</a:t>
              </a:r>
              <a:endParaRPr lang="zh-CN" altLang="en-US" sz="1400" dirty="0">
                <a:solidFill>
                  <a:schemeClr val="accent5"/>
                </a:solidFill>
                <a:latin typeface="微软雅黑" pitchFamily="34" charset="-122"/>
                <a:ea typeface="微软雅黑" pitchFamily="34" charset="-122"/>
              </a:endParaRPr>
            </a:p>
          </p:txBody>
        </p:sp>
        <p:sp>
          <p:nvSpPr>
            <p:cNvPr id="34" name="椭圆 33"/>
            <p:cNvSpPr/>
            <p:nvPr/>
          </p:nvSpPr>
          <p:spPr>
            <a:xfrm>
              <a:off x="3491880" y="2977206"/>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
          <p:nvSpPr>
            <p:cNvPr id="35" name="TextBox 34"/>
            <p:cNvSpPr txBox="1"/>
            <p:nvPr/>
          </p:nvSpPr>
          <p:spPr>
            <a:xfrm>
              <a:off x="3707904" y="3356992"/>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微信城市服务（待定）</a:t>
              </a:r>
              <a:endParaRPr lang="zh-CN" altLang="en-US" sz="1400" dirty="0">
                <a:solidFill>
                  <a:schemeClr val="accent5"/>
                </a:solidFill>
                <a:latin typeface="微软雅黑" pitchFamily="34" charset="-122"/>
                <a:ea typeface="微软雅黑" pitchFamily="34" charset="-122"/>
              </a:endParaRPr>
            </a:p>
          </p:txBody>
        </p:sp>
        <p:sp>
          <p:nvSpPr>
            <p:cNvPr id="36" name="椭圆 35"/>
            <p:cNvSpPr/>
            <p:nvPr/>
          </p:nvSpPr>
          <p:spPr>
            <a:xfrm>
              <a:off x="3491880" y="3428999"/>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
          <p:nvSpPr>
            <p:cNvPr id="37" name="TextBox 36"/>
            <p:cNvSpPr txBox="1"/>
            <p:nvPr/>
          </p:nvSpPr>
          <p:spPr>
            <a:xfrm>
              <a:off x="3707904" y="3841303"/>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通过手机</a:t>
              </a:r>
              <a:r>
                <a:rPr lang="en-US" altLang="zh-CN" sz="1400" dirty="0" smtClean="0">
                  <a:solidFill>
                    <a:schemeClr val="accent5"/>
                  </a:solidFill>
                  <a:latin typeface="微软雅黑" pitchFamily="34" charset="-122"/>
                  <a:ea typeface="微软雅黑" pitchFamily="34" charset="-122"/>
                </a:rPr>
                <a:t>APP</a:t>
              </a:r>
              <a:endParaRPr lang="zh-CN" altLang="en-US" sz="1400" dirty="0">
                <a:solidFill>
                  <a:schemeClr val="accent5"/>
                </a:solidFill>
                <a:latin typeface="微软雅黑" pitchFamily="34" charset="-122"/>
                <a:ea typeface="微软雅黑" pitchFamily="34" charset="-122"/>
              </a:endParaRPr>
            </a:p>
          </p:txBody>
        </p:sp>
        <p:sp>
          <p:nvSpPr>
            <p:cNvPr id="38" name="椭圆 37"/>
            <p:cNvSpPr/>
            <p:nvPr/>
          </p:nvSpPr>
          <p:spPr>
            <a:xfrm>
              <a:off x="3491880" y="3913310"/>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
          <p:nvSpPr>
            <p:cNvPr id="39" name="TextBox 38"/>
            <p:cNvSpPr txBox="1"/>
            <p:nvPr/>
          </p:nvSpPr>
          <p:spPr>
            <a:xfrm>
              <a:off x="3707904" y="4293096"/>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支付宝城市服务</a:t>
              </a:r>
              <a:endParaRPr lang="zh-CN" altLang="en-US" sz="1400" dirty="0">
                <a:solidFill>
                  <a:schemeClr val="accent5"/>
                </a:solidFill>
                <a:latin typeface="微软雅黑" pitchFamily="34" charset="-122"/>
                <a:ea typeface="微软雅黑" pitchFamily="34" charset="-122"/>
              </a:endParaRPr>
            </a:p>
          </p:txBody>
        </p:sp>
        <p:sp>
          <p:nvSpPr>
            <p:cNvPr id="40" name="椭圆 39"/>
            <p:cNvSpPr/>
            <p:nvPr/>
          </p:nvSpPr>
          <p:spPr>
            <a:xfrm>
              <a:off x="3491880" y="4365103"/>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grpSp>
      <p:grpSp>
        <p:nvGrpSpPr>
          <p:cNvPr id="61" name="组合 60"/>
          <p:cNvGrpSpPr/>
          <p:nvPr/>
        </p:nvGrpSpPr>
        <p:grpSpPr>
          <a:xfrm>
            <a:off x="3491880" y="4705399"/>
            <a:ext cx="2232248" cy="307777"/>
            <a:chOff x="3491880" y="4705399"/>
            <a:chExt cx="2232248" cy="307777"/>
          </a:xfrm>
        </p:grpSpPr>
        <p:sp>
          <p:nvSpPr>
            <p:cNvPr id="41" name="TextBox 40"/>
            <p:cNvSpPr txBox="1"/>
            <p:nvPr/>
          </p:nvSpPr>
          <p:spPr>
            <a:xfrm>
              <a:off x="3707904" y="4705399"/>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登录个人网厅</a:t>
              </a:r>
              <a:endParaRPr lang="zh-CN" altLang="en-US" sz="1400" dirty="0">
                <a:solidFill>
                  <a:schemeClr val="accent5"/>
                </a:solidFill>
                <a:latin typeface="微软雅黑" pitchFamily="34" charset="-122"/>
                <a:ea typeface="微软雅黑" pitchFamily="34" charset="-122"/>
              </a:endParaRPr>
            </a:p>
          </p:txBody>
        </p:sp>
        <p:sp>
          <p:nvSpPr>
            <p:cNvPr id="42" name="椭圆 41"/>
            <p:cNvSpPr/>
            <p:nvPr/>
          </p:nvSpPr>
          <p:spPr>
            <a:xfrm>
              <a:off x="3491880" y="4777406"/>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grpSp>
      <p:grpSp>
        <p:nvGrpSpPr>
          <p:cNvPr id="58" name="组合 57"/>
          <p:cNvGrpSpPr/>
          <p:nvPr/>
        </p:nvGrpSpPr>
        <p:grpSpPr>
          <a:xfrm>
            <a:off x="6084168" y="1340768"/>
            <a:ext cx="2520280" cy="4680520"/>
            <a:chOff x="6084168" y="1340768"/>
            <a:chExt cx="2520280" cy="4680520"/>
          </a:xfrm>
        </p:grpSpPr>
        <p:sp>
          <p:nvSpPr>
            <p:cNvPr id="46" name="圆角矩形 45"/>
            <p:cNvSpPr/>
            <p:nvPr/>
          </p:nvSpPr>
          <p:spPr>
            <a:xfrm>
              <a:off x="6084168" y="1340768"/>
              <a:ext cx="2520280" cy="468052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a:p>
          </p:txBody>
        </p:sp>
        <p:sp>
          <p:nvSpPr>
            <p:cNvPr id="47" name="矩形 46"/>
            <p:cNvSpPr/>
            <p:nvPr/>
          </p:nvSpPr>
          <p:spPr>
            <a:xfrm>
              <a:off x="6228184" y="1556792"/>
              <a:ext cx="2232248" cy="576064"/>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6228184" y="1558533"/>
              <a:ext cx="2232248" cy="338554"/>
            </a:xfrm>
            <a:prstGeom prst="rect">
              <a:avLst/>
            </a:prstGeom>
            <a:noFill/>
          </p:spPr>
          <p:txBody>
            <a:bodyPr wrap="square" rtlCol="0">
              <a:spAutoFit/>
            </a:bodyPr>
            <a:lstStyle/>
            <a:p>
              <a:pPr algn="ctr"/>
              <a:r>
                <a:rPr lang="zh-CN" altLang="en-US" sz="1600" dirty="0" smtClean="0">
                  <a:latin typeface="微软雅黑" pitchFamily="34" charset="-122"/>
                  <a:ea typeface="微软雅黑" pitchFamily="34" charset="-122"/>
                </a:rPr>
                <a:t>想办理公积金业务？</a:t>
              </a:r>
              <a:endParaRPr lang="zh-CN" altLang="en-US" sz="1600" dirty="0">
                <a:latin typeface="微软雅黑" pitchFamily="34" charset="-122"/>
                <a:ea typeface="微软雅黑" pitchFamily="34" charset="-122"/>
              </a:endParaRPr>
            </a:p>
          </p:txBody>
        </p:sp>
        <p:sp>
          <p:nvSpPr>
            <p:cNvPr id="49" name="TextBox 48"/>
            <p:cNvSpPr txBox="1"/>
            <p:nvPr/>
          </p:nvSpPr>
          <p:spPr>
            <a:xfrm>
              <a:off x="6516216" y="2492897"/>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通过微信公众号办理</a:t>
              </a:r>
              <a:endParaRPr lang="zh-CN" altLang="en-US" sz="1400" dirty="0">
                <a:solidFill>
                  <a:schemeClr val="accent5"/>
                </a:solidFill>
                <a:latin typeface="微软雅黑" pitchFamily="34" charset="-122"/>
                <a:ea typeface="微软雅黑" pitchFamily="34" charset="-122"/>
              </a:endParaRPr>
            </a:p>
          </p:txBody>
        </p:sp>
        <p:sp>
          <p:nvSpPr>
            <p:cNvPr id="50" name="椭圆 49"/>
            <p:cNvSpPr/>
            <p:nvPr/>
          </p:nvSpPr>
          <p:spPr>
            <a:xfrm>
              <a:off x="6300192" y="2564904"/>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
          <p:nvSpPr>
            <p:cNvPr id="51" name="TextBox 50"/>
            <p:cNvSpPr txBox="1"/>
            <p:nvPr/>
          </p:nvSpPr>
          <p:spPr>
            <a:xfrm>
              <a:off x="6516216" y="2905199"/>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通过手机</a:t>
              </a:r>
              <a:r>
                <a:rPr lang="en-US" altLang="zh-CN" sz="1400" dirty="0" smtClean="0">
                  <a:solidFill>
                    <a:schemeClr val="accent5"/>
                  </a:solidFill>
                  <a:latin typeface="微软雅黑" pitchFamily="34" charset="-122"/>
                  <a:ea typeface="微软雅黑" pitchFamily="34" charset="-122"/>
                </a:rPr>
                <a:t>APP</a:t>
              </a:r>
              <a:r>
                <a:rPr lang="zh-CN" altLang="en-US" sz="1400" dirty="0" smtClean="0">
                  <a:solidFill>
                    <a:schemeClr val="accent5"/>
                  </a:solidFill>
                  <a:latin typeface="微软雅黑" pitchFamily="34" charset="-122"/>
                  <a:ea typeface="微软雅黑" pitchFamily="34" charset="-122"/>
                </a:rPr>
                <a:t>办理</a:t>
              </a:r>
              <a:endParaRPr lang="zh-CN" altLang="en-US" sz="1400" dirty="0">
                <a:solidFill>
                  <a:schemeClr val="accent5"/>
                </a:solidFill>
                <a:latin typeface="微软雅黑" pitchFamily="34" charset="-122"/>
                <a:ea typeface="微软雅黑" pitchFamily="34" charset="-122"/>
              </a:endParaRPr>
            </a:p>
          </p:txBody>
        </p:sp>
        <p:sp>
          <p:nvSpPr>
            <p:cNvPr id="52" name="椭圆 51"/>
            <p:cNvSpPr/>
            <p:nvPr/>
          </p:nvSpPr>
          <p:spPr>
            <a:xfrm>
              <a:off x="6300192" y="2977206"/>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
          <p:nvSpPr>
            <p:cNvPr id="53" name="TextBox 52"/>
            <p:cNvSpPr txBox="1"/>
            <p:nvPr/>
          </p:nvSpPr>
          <p:spPr>
            <a:xfrm>
              <a:off x="6516216" y="3356992"/>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通过个人网厅办理（待）</a:t>
              </a:r>
              <a:endParaRPr lang="zh-CN" altLang="en-US" sz="1400" dirty="0">
                <a:solidFill>
                  <a:schemeClr val="accent5"/>
                </a:solidFill>
                <a:latin typeface="微软雅黑" pitchFamily="34" charset="-122"/>
                <a:ea typeface="微软雅黑" pitchFamily="34" charset="-122"/>
              </a:endParaRPr>
            </a:p>
          </p:txBody>
        </p:sp>
        <p:sp>
          <p:nvSpPr>
            <p:cNvPr id="54" name="椭圆 53"/>
            <p:cNvSpPr/>
            <p:nvPr/>
          </p:nvSpPr>
          <p:spPr>
            <a:xfrm>
              <a:off x="6300192" y="3428999"/>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
          <p:nvSpPr>
            <p:cNvPr id="55" name="TextBox 54"/>
            <p:cNvSpPr txBox="1"/>
            <p:nvPr/>
          </p:nvSpPr>
          <p:spPr>
            <a:xfrm>
              <a:off x="6516216" y="3841303"/>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来中心窗口办理</a:t>
              </a:r>
              <a:endParaRPr lang="zh-CN" altLang="en-US" sz="1400" dirty="0">
                <a:solidFill>
                  <a:schemeClr val="accent5"/>
                </a:solidFill>
                <a:latin typeface="微软雅黑" pitchFamily="34" charset="-122"/>
                <a:ea typeface="微软雅黑" pitchFamily="34" charset="-122"/>
              </a:endParaRPr>
            </a:p>
          </p:txBody>
        </p:sp>
        <p:sp>
          <p:nvSpPr>
            <p:cNvPr id="56" name="椭圆 55"/>
            <p:cNvSpPr/>
            <p:nvPr/>
          </p:nvSpPr>
          <p:spPr>
            <a:xfrm>
              <a:off x="6300192" y="3913310"/>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grpSp>
      <p:sp>
        <p:nvSpPr>
          <p:cNvPr id="63" name="TextBox 62"/>
          <p:cNvSpPr txBox="1"/>
          <p:nvPr/>
        </p:nvSpPr>
        <p:spPr>
          <a:xfrm>
            <a:off x="3707904" y="5157192"/>
            <a:ext cx="2016224" cy="307777"/>
          </a:xfrm>
          <a:prstGeom prst="rect">
            <a:avLst/>
          </a:prstGeom>
          <a:noFill/>
        </p:spPr>
        <p:txBody>
          <a:bodyPr wrap="square" rtlCol="0">
            <a:spAutoFit/>
          </a:bodyPr>
          <a:lstStyle/>
          <a:p>
            <a:r>
              <a:rPr lang="zh-CN" altLang="en-US" sz="1400" dirty="0" smtClean="0">
                <a:solidFill>
                  <a:schemeClr val="accent5"/>
                </a:solidFill>
                <a:latin typeface="微软雅黑" pitchFamily="34" charset="-122"/>
                <a:ea typeface="微软雅黑" pitchFamily="34" charset="-122"/>
              </a:rPr>
              <a:t>来中心窗口办理</a:t>
            </a:r>
            <a:endParaRPr lang="zh-CN" altLang="en-US" sz="1400" dirty="0">
              <a:solidFill>
                <a:schemeClr val="accent5"/>
              </a:solidFill>
              <a:latin typeface="微软雅黑" pitchFamily="34" charset="-122"/>
              <a:ea typeface="微软雅黑" pitchFamily="34" charset="-122"/>
            </a:endParaRPr>
          </a:p>
        </p:txBody>
      </p:sp>
      <p:sp>
        <p:nvSpPr>
          <p:cNvPr id="64" name="椭圆 63"/>
          <p:cNvSpPr/>
          <p:nvPr/>
        </p:nvSpPr>
        <p:spPr>
          <a:xfrm>
            <a:off x="3491880" y="5229200"/>
            <a:ext cx="153988" cy="153988"/>
          </a:xfrm>
          <a:prstGeom prst="ellipse">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014171"/>
                </a:solidFill>
              </a:rPr>
              <a:t> </a:t>
            </a:r>
            <a:endParaRPr lang="zh-CN" altLang="en-US" dirty="0">
              <a:solidFill>
                <a:srgbClr val="01417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7992888" cy="2739211"/>
          </a:xfrm>
          <a:prstGeom prst="rect">
            <a:avLst/>
          </a:prstGeom>
          <a:noFill/>
          <a:ln w="9525">
            <a:noFill/>
            <a:miter lim="800000"/>
            <a:headEnd/>
            <a:tailEnd/>
          </a:ln>
        </p:spPr>
        <p:txBody>
          <a:bodyPr wrap="square">
            <a:spAutoFit/>
          </a:bodyPr>
          <a:lstStyle/>
          <a:p>
            <a:pPr algn="ctr"/>
            <a:r>
              <a:rPr lang="zh-CN" altLang="en-US" sz="3600" b="1" noProof="1" smtClean="0">
                <a:solidFill>
                  <a:srgbClr val="FF0000"/>
                </a:solidFill>
                <a:latin typeface="微软雅黑" pitchFamily="34" charset="-122"/>
                <a:ea typeface="微软雅黑" pitchFamily="34" charset="-122"/>
              </a:rPr>
              <a:t>请注意！</a:t>
            </a:r>
            <a:endParaRPr lang="en-US" altLang="zh-CN" sz="3600" b="1" noProof="1" smtClean="0">
              <a:solidFill>
                <a:srgbClr val="FF0000"/>
              </a:solidFill>
              <a:latin typeface="微软雅黑" pitchFamily="34" charset="-122"/>
              <a:ea typeface="微软雅黑" pitchFamily="34" charset="-122"/>
            </a:endParaRPr>
          </a:p>
          <a:p>
            <a:pPr algn="ctr"/>
            <a:endParaRPr lang="en-US" altLang="zh-CN" sz="1600" b="1" noProof="1" smtClean="0">
              <a:solidFill>
                <a:srgbClr val="FF0000"/>
              </a:solidFill>
              <a:latin typeface="微软雅黑" pitchFamily="34" charset="-122"/>
              <a:ea typeface="微软雅黑" pitchFamily="34" charset="-122"/>
            </a:endParaRPr>
          </a:p>
          <a:p>
            <a:r>
              <a:rPr lang="zh-CN" altLang="en-US" sz="2400" b="1" noProof="1" smtClean="0">
                <a:solidFill>
                  <a:srgbClr val="1083AD"/>
                </a:solidFill>
                <a:latin typeface="微软雅黑" pitchFamily="34" charset="-122"/>
                <a:ea typeface="微软雅黑" pitchFamily="34" charset="-122"/>
              </a:rPr>
              <a:t>       各互联网渠道查询公积金信息均需要先在中心注册。注册渠道有三种选择：微信公众号、手机</a:t>
            </a:r>
            <a:r>
              <a:rPr lang="en-US" altLang="zh-CN" sz="2400" b="1" noProof="1" smtClean="0">
                <a:solidFill>
                  <a:srgbClr val="1083AD"/>
                </a:solidFill>
                <a:latin typeface="微软雅黑" pitchFamily="34" charset="-122"/>
                <a:ea typeface="微软雅黑" pitchFamily="34" charset="-122"/>
              </a:rPr>
              <a:t>APP</a:t>
            </a:r>
            <a:r>
              <a:rPr lang="zh-CN" altLang="en-US" sz="2400" b="1" noProof="1" smtClean="0">
                <a:solidFill>
                  <a:srgbClr val="1083AD"/>
                </a:solidFill>
                <a:latin typeface="微软雅黑" pitchFamily="34" charset="-122"/>
                <a:ea typeface="微软雅黑" pitchFamily="34" charset="-122"/>
              </a:rPr>
              <a:t>、个人网厅，只需要任选一个渠道注册即可。注册之前先确保在中心的预留手机是否为当前使用的手机号码，可跟单位经办人联系或者持本人身份证到归集柜台及时变更。</a:t>
            </a:r>
            <a:endParaRPr lang="zh-CN" altLang="en-US" sz="2400" b="1" noProof="1">
              <a:solidFill>
                <a:srgbClr val="1083AD"/>
              </a:solidFill>
              <a:latin typeface="微软雅黑" pitchFamily="34" charset="-122"/>
              <a:ea typeface="微软雅黑" pitchFamily="34" charset="-122"/>
            </a:endParaRPr>
          </a:p>
        </p:txBody>
      </p:sp>
      <p:pic>
        <p:nvPicPr>
          <p:cNvPr id="7170" name="Picture 2" descr="E:\公积金系统资料\系统宣传相关\2018年下乡宣传\微信截图_20180517100316.png"/>
          <p:cNvPicPr>
            <a:picLocks noChangeAspect="1" noChangeArrowheads="1"/>
          </p:cNvPicPr>
          <p:nvPr/>
        </p:nvPicPr>
        <p:blipFill>
          <a:blip r:embed="rId3" cstate="print"/>
          <a:srcRect/>
          <a:stretch>
            <a:fillRect/>
          </a:stretch>
        </p:blipFill>
        <p:spPr bwMode="auto">
          <a:xfrm>
            <a:off x="3373086" y="3501008"/>
            <a:ext cx="5159354" cy="2643742"/>
          </a:xfrm>
          <a:prstGeom prst="rect">
            <a:avLst/>
          </a:prstGeom>
          <a:noFill/>
          <a:ln>
            <a:solidFill>
              <a:schemeClr val="accent1"/>
            </a:solidFill>
          </a:ln>
        </p:spPr>
      </p:pic>
      <p:pic>
        <p:nvPicPr>
          <p:cNvPr id="7171" name="Picture 3" descr="E:\公积金系统资料\系统宣传相关\2018年下乡宣传\微信截图_20180517100512.png"/>
          <p:cNvPicPr>
            <a:picLocks noChangeAspect="1" noChangeArrowheads="1"/>
          </p:cNvPicPr>
          <p:nvPr/>
        </p:nvPicPr>
        <p:blipFill>
          <a:blip r:embed="rId4" cstate="print"/>
          <a:srcRect/>
          <a:stretch>
            <a:fillRect/>
          </a:stretch>
        </p:blipFill>
        <p:spPr bwMode="auto">
          <a:xfrm>
            <a:off x="539552" y="3501008"/>
            <a:ext cx="2592288" cy="2664296"/>
          </a:xfrm>
          <a:prstGeom prst="rect">
            <a:avLst/>
          </a:prstGeom>
          <a:noFill/>
          <a:ln>
            <a:solidFill>
              <a:schemeClr val="accent1"/>
            </a:solidFill>
          </a:ln>
        </p:spPr>
      </p:pic>
      <p:sp>
        <p:nvSpPr>
          <p:cNvPr id="5" name="TextBox 3"/>
          <p:cNvSpPr txBox="1">
            <a:spLocks noChangeArrowheads="1"/>
          </p:cNvSpPr>
          <p:nvPr/>
        </p:nvSpPr>
        <p:spPr bwMode="auto">
          <a:xfrm>
            <a:off x="683568" y="6021288"/>
            <a:ext cx="2376264" cy="646331"/>
          </a:xfrm>
          <a:prstGeom prst="rect">
            <a:avLst/>
          </a:prstGeom>
          <a:noFill/>
          <a:ln w="9525">
            <a:noFill/>
            <a:miter lim="800000"/>
            <a:headEnd/>
            <a:tailEnd/>
          </a:ln>
        </p:spPr>
        <p:txBody>
          <a:bodyPr wrap="square">
            <a:spAutoFit/>
          </a:bodyPr>
          <a:lstStyle/>
          <a:p>
            <a:pPr eaLnBrk="0" hangingPunct="0">
              <a:lnSpc>
                <a:spcPct val="200000"/>
              </a:lnSpc>
            </a:pPr>
            <a:r>
              <a:rPr lang="zh-CN" altLang="en-US" b="1" dirty="0" smtClean="0">
                <a:solidFill>
                  <a:srgbClr val="014171"/>
                </a:solidFill>
                <a:latin typeface="微软雅黑" pitchFamily="34" charset="-122"/>
                <a:ea typeface="微软雅黑" pitchFamily="34" charset="-122"/>
              </a:rPr>
              <a:t>微信公众号注册入口</a:t>
            </a:r>
            <a:endParaRPr lang="zh-CN" altLang="zh-CN" b="1" dirty="0">
              <a:solidFill>
                <a:srgbClr val="014171"/>
              </a:solidFill>
              <a:latin typeface="微软雅黑" pitchFamily="34" charset="-122"/>
              <a:ea typeface="微软雅黑" pitchFamily="34" charset="-122"/>
            </a:endParaRPr>
          </a:p>
        </p:txBody>
      </p:sp>
      <p:sp>
        <p:nvSpPr>
          <p:cNvPr id="6" name="TextBox 3"/>
          <p:cNvSpPr txBox="1">
            <a:spLocks noChangeArrowheads="1"/>
          </p:cNvSpPr>
          <p:nvPr/>
        </p:nvSpPr>
        <p:spPr bwMode="auto">
          <a:xfrm>
            <a:off x="4932040" y="6023029"/>
            <a:ext cx="2376264" cy="646331"/>
          </a:xfrm>
          <a:prstGeom prst="rect">
            <a:avLst/>
          </a:prstGeom>
          <a:noFill/>
          <a:ln w="9525">
            <a:noFill/>
            <a:miter lim="800000"/>
            <a:headEnd/>
            <a:tailEnd/>
          </a:ln>
        </p:spPr>
        <p:txBody>
          <a:bodyPr wrap="square">
            <a:spAutoFit/>
          </a:bodyPr>
          <a:lstStyle/>
          <a:p>
            <a:pPr eaLnBrk="0" hangingPunct="0">
              <a:lnSpc>
                <a:spcPct val="200000"/>
              </a:lnSpc>
            </a:pPr>
            <a:r>
              <a:rPr lang="zh-CN" altLang="en-US" b="1" dirty="0" smtClean="0">
                <a:solidFill>
                  <a:srgbClr val="014171"/>
                </a:solidFill>
                <a:latin typeface="微软雅黑" pitchFamily="34" charset="-122"/>
                <a:ea typeface="微软雅黑" pitchFamily="34" charset="-122"/>
              </a:rPr>
              <a:t>个人网厅注册入口</a:t>
            </a:r>
            <a:endParaRPr lang="zh-CN" altLang="zh-CN" b="1" dirty="0">
              <a:solidFill>
                <a:srgbClr val="01417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073"/>
          <p:cNvSpPr txBox="1">
            <a:spLocks noChangeArrowheads="1"/>
          </p:cNvSpPr>
          <p:nvPr/>
        </p:nvSpPr>
        <p:spPr bwMode="auto">
          <a:xfrm>
            <a:off x="827113" y="3224882"/>
            <a:ext cx="5311775" cy="366712"/>
          </a:xfrm>
          <a:prstGeom prst="rect">
            <a:avLst/>
          </a:prstGeom>
          <a:noFill/>
          <a:ln w="9525">
            <a:noFill/>
            <a:miter lim="800000"/>
            <a:headEnd/>
            <a:tailEnd/>
          </a:ln>
        </p:spPr>
        <p:txBody>
          <a:bodyPr>
            <a:spAutoFit/>
          </a:bodyPr>
          <a:lstStyle/>
          <a:p>
            <a:r>
              <a:rPr lang="zh-CN" altLang="en-US" b="1" noProof="1">
                <a:solidFill>
                  <a:srgbClr val="1083AD"/>
                </a:solidFill>
                <a:latin typeface="微软雅黑" pitchFamily="34" charset="-122"/>
                <a:ea typeface="微软雅黑" pitchFamily="34" charset="-122"/>
              </a:rPr>
              <a:t>第三部分</a:t>
            </a:r>
          </a:p>
        </p:txBody>
      </p:sp>
      <p:sp>
        <p:nvSpPr>
          <p:cNvPr id="5" name="矩形 2"/>
          <p:cNvSpPr>
            <a:spLocks noChangeArrowheads="1"/>
          </p:cNvSpPr>
          <p:nvPr/>
        </p:nvSpPr>
        <p:spPr bwMode="auto">
          <a:xfrm>
            <a:off x="827113" y="2745457"/>
            <a:ext cx="8024812" cy="338137"/>
          </a:xfrm>
          <a:prstGeom prst="rect">
            <a:avLst/>
          </a:prstGeom>
          <a:noFill/>
          <a:ln w="9525">
            <a:noFill/>
            <a:miter lim="800000"/>
            <a:headEnd/>
            <a:tailEnd/>
          </a:ln>
        </p:spPr>
        <p:txBody>
          <a:bodyPr>
            <a:spAutoFit/>
          </a:bodyPr>
          <a:lstStyle/>
          <a:p>
            <a:r>
              <a:rPr lang="zh-CN" altLang="en-US" sz="1600" b="1" dirty="0" smtClean="0">
                <a:solidFill>
                  <a:srgbClr val="7F7F7F"/>
                </a:solidFill>
                <a:latin typeface="微软雅黑" pitchFamily="34" charset="-122"/>
                <a:ea typeface="微软雅黑" pitchFamily="34" charset="-122"/>
              </a:rPr>
              <a:t>微信公众号</a:t>
            </a:r>
            <a:endParaRPr lang="zh-CN" sz="1600" b="1" dirty="0">
              <a:solidFill>
                <a:srgbClr val="7F7F7F"/>
              </a:solidFill>
              <a:latin typeface="微软雅黑" pitchFamily="34" charset="-122"/>
              <a:ea typeface="微软雅黑" pitchFamily="34" charset="-122"/>
            </a:endParaRPr>
          </a:p>
        </p:txBody>
      </p:sp>
      <p:sp>
        <p:nvSpPr>
          <p:cNvPr id="6" name="矩形 3"/>
          <p:cNvSpPr>
            <a:spLocks noChangeArrowheads="1"/>
          </p:cNvSpPr>
          <p:nvPr/>
        </p:nvSpPr>
        <p:spPr bwMode="auto">
          <a:xfrm>
            <a:off x="827113" y="2378744"/>
            <a:ext cx="5057775" cy="366713"/>
          </a:xfrm>
          <a:prstGeom prst="rect">
            <a:avLst/>
          </a:prstGeom>
          <a:noFill/>
          <a:ln w="9525">
            <a:noFill/>
            <a:miter lim="800000"/>
            <a:headEnd/>
            <a:tailEnd/>
          </a:ln>
        </p:spPr>
        <p:txBody>
          <a:bodyPr>
            <a:spAutoFit/>
          </a:bodyPr>
          <a:lstStyle/>
          <a:p>
            <a:r>
              <a:rPr lang="zh-CN" altLang="en-US" b="1" noProof="1">
                <a:solidFill>
                  <a:srgbClr val="1083AD"/>
                </a:solidFill>
                <a:latin typeface="微软雅黑" pitchFamily="34" charset="-122"/>
                <a:ea typeface="微软雅黑" pitchFamily="34" charset="-122"/>
              </a:rPr>
              <a:t>第二部分</a:t>
            </a:r>
          </a:p>
        </p:txBody>
      </p:sp>
      <p:sp>
        <p:nvSpPr>
          <p:cNvPr id="7" name="矩形 4"/>
          <p:cNvSpPr>
            <a:spLocks noChangeArrowheads="1"/>
          </p:cNvSpPr>
          <p:nvPr/>
        </p:nvSpPr>
        <p:spPr bwMode="auto">
          <a:xfrm>
            <a:off x="827113" y="4071019"/>
            <a:ext cx="5187950" cy="366713"/>
          </a:xfrm>
          <a:prstGeom prst="rect">
            <a:avLst/>
          </a:prstGeom>
          <a:noFill/>
          <a:ln w="9525">
            <a:noFill/>
            <a:miter lim="800000"/>
            <a:headEnd/>
            <a:tailEnd/>
          </a:ln>
        </p:spPr>
        <p:txBody>
          <a:bodyPr>
            <a:spAutoFit/>
          </a:bodyPr>
          <a:lstStyle/>
          <a:p>
            <a:r>
              <a:rPr lang="zh-CN" altLang="en-US" b="1">
                <a:solidFill>
                  <a:srgbClr val="1083AD"/>
                </a:solidFill>
                <a:latin typeface="微软雅黑" pitchFamily="34" charset="-122"/>
                <a:ea typeface="微软雅黑" pitchFamily="34" charset="-122"/>
              </a:rPr>
              <a:t>第四部分</a:t>
            </a:r>
            <a:endParaRPr lang="zh-CN" altLang="en-US" b="1">
              <a:solidFill>
                <a:srgbClr val="1083AD"/>
              </a:solidFill>
              <a:latin typeface="仿宋" pitchFamily="49" charset="-122"/>
              <a:ea typeface="仿宋" pitchFamily="49" charset="-122"/>
            </a:endParaRPr>
          </a:p>
        </p:txBody>
      </p:sp>
      <p:sp>
        <p:nvSpPr>
          <p:cNvPr id="8" name="矩形 2"/>
          <p:cNvSpPr>
            <a:spLocks noChangeArrowheads="1"/>
          </p:cNvSpPr>
          <p:nvPr/>
        </p:nvSpPr>
        <p:spPr bwMode="auto">
          <a:xfrm>
            <a:off x="827113" y="1532607"/>
            <a:ext cx="5400675" cy="366712"/>
          </a:xfrm>
          <a:prstGeom prst="rect">
            <a:avLst/>
          </a:prstGeom>
          <a:noFill/>
          <a:ln w="9525">
            <a:noFill/>
            <a:miter lim="800000"/>
            <a:headEnd/>
            <a:tailEnd/>
          </a:ln>
        </p:spPr>
        <p:txBody>
          <a:bodyPr>
            <a:spAutoFit/>
          </a:bodyPr>
          <a:lstStyle/>
          <a:p>
            <a:r>
              <a:rPr lang="zh-CN" altLang="en-US" b="1" noProof="1">
                <a:solidFill>
                  <a:srgbClr val="1083AD"/>
                </a:solidFill>
                <a:latin typeface="微软雅黑" pitchFamily="34" charset="-122"/>
                <a:ea typeface="微软雅黑" pitchFamily="34" charset="-122"/>
              </a:rPr>
              <a:t>第一部分</a:t>
            </a:r>
          </a:p>
        </p:txBody>
      </p:sp>
      <p:sp>
        <p:nvSpPr>
          <p:cNvPr id="9" name="矩形 2"/>
          <p:cNvSpPr>
            <a:spLocks noChangeArrowheads="1"/>
          </p:cNvSpPr>
          <p:nvPr/>
        </p:nvSpPr>
        <p:spPr bwMode="auto">
          <a:xfrm>
            <a:off x="827113" y="3634457"/>
            <a:ext cx="8024812" cy="338137"/>
          </a:xfrm>
          <a:prstGeom prst="rect">
            <a:avLst/>
          </a:prstGeom>
          <a:noFill/>
          <a:ln w="9525">
            <a:noFill/>
            <a:miter lim="800000"/>
            <a:headEnd/>
            <a:tailEnd/>
          </a:ln>
        </p:spPr>
        <p:txBody>
          <a:bodyPr>
            <a:spAutoFit/>
          </a:bodyPr>
          <a:lstStyle/>
          <a:p>
            <a:r>
              <a:rPr lang="zh-CN" altLang="en-US" sz="1600" b="1" dirty="0" smtClean="0">
                <a:solidFill>
                  <a:srgbClr val="7F7F7F"/>
                </a:solidFill>
                <a:latin typeface="微软雅黑" pitchFamily="34" charset="-122"/>
                <a:ea typeface="微软雅黑" pitchFamily="34" charset="-122"/>
              </a:rPr>
              <a:t>手机</a:t>
            </a:r>
            <a:r>
              <a:rPr lang="en-US" altLang="zh-CN" sz="1600" b="1" dirty="0" smtClean="0">
                <a:solidFill>
                  <a:srgbClr val="7F7F7F"/>
                </a:solidFill>
                <a:latin typeface="微软雅黑" pitchFamily="34" charset="-122"/>
                <a:ea typeface="微软雅黑" pitchFamily="34" charset="-122"/>
              </a:rPr>
              <a:t>APP</a:t>
            </a:r>
            <a:endParaRPr lang="zh-CN" sz="1600" b="1" dirty="0">
              <a:solidFill>
                <a:srgbClr val="7F7F7F"/>
              </a:solidFill>
              <a:latin typeface="微软雅黑" pitchFamily="34" charset="-122"/>
              <a:ea typeface="微软雅黑" pitchFamily="34" charset="-122"/>
            </a:endParaRPr>
          </a:p>
        </p:txBody>
      </p:sp>
      <p:sp>
        <p:nvSpPr>
          <p:cNvPr id="10" name="矩形 2"/>
          <p:cNvSpPr>
            <a:spLocks noChangeArrowheads="1"/>
          </p:cNvSpPr>
          <p:nvPr/>
        </p:nvSpPr>
        <p:spPr bwMode="auto">
          <a:xfrm>
            <a:off x="827113" y="4509169"/>
            <a:ext cx="8024812" cy="338138"/>
          </a:xfrm>
          <a:prstGeom prst="rect">
            <a:avLst/>
          </a:prstGeom>
          <a:noFill/>
          <a:ln w="9525">
            <a:noFill/>
            <a:miter lim="800000"/>
            <a:headEnd/>
            <a:tailEnd/>
          </a:ln>
        </p:spPr>
        <p:txBody>
          <a:bodyPr>
            <a:spAutoFit/>
          </a:bodyPr>
          <a:lstStyle/>
          <a:p>
            <a:r>
              <a:rPr lang="zh-CN" altLang="en-US" sz="1600" b="1" dirty="0" smtClean="0">
                <a:solidFill>
                  <a:srgbClr val="7F7F7F"/>
                </a:solidFill>
                <a:latin typeface="微软雅黑" pitchFamily="34" charset="-122"/>
                <a:ea typeface="微软雅黑" pitchFamily="34" charset="-122"/>
              </a:rPr>
              <a:t>网上服务大厅</a:t>
            </a:r>
            <a:endParaRPr lang="zh-CN" sz="1600" b="1" dirty="0">
              <a:solidFill>
                <a:srgbClr val="7F7F7F"/>
              </a:solidFill>
              <a:latin typeface="微软雅黑" pitchFamily="34" charset="-122"/>
              <a:ea typeface="微软雅黑" pitchFamily="34" charset="-122"/>
            </a:endParaRPr>
          </a:p>
        </p:txBody>
      </p:sp>
      <p:sp>
        <p:nvSpPr>
          <p:cNvPr id="11" name="矩形 2"/>
          <p:cNvSpPr>
            <a:spLocks noChangeArrowheads="1"/>
          </p:cNvSpPr>
          <p:nvPr/>
        </p:nvSpPr>
        <p:spPr bwMode="auto">
          <a:xfrm>
            <a:off x="827113" y="1894557"/>
            <a:ext cx="8024812" cy="338137"/>
          </a:xfrm>
          <a:prstGeom prst="rect">
            <a:avLst/>
          </a:prstGeom>
          <a:noFill/>
          <a:ln w="9525">
            <a:noFill/>
            <a:miter lim="800000"/>
            <a:headEnd/>
            <a:tailEnd/>
          </a:ln>
        </p:spPr>
        <p:txBody>
          <a:bodyPr>
            <a:spAutoFit/>
          </a:bodyPr>
          <a:lstStyle/>
          <a:p>
            <a:r>
              <a:rPr lang="zh-CN" altLang="en-US" sz="1600" b="1" dirty="0" smtClean="0">
                <a:solidFill>
                  <a:srgbClr val="7F7F7F"/>
                </a:solidFill>
                <a:latin typeface="微软雅黑" pitchFamily="34" charset="-122"/>
                <a:ea typeface="微软雅黑" pitchFamily="34" charset="-122"/>
              </a:rPr>
              <a:t>业务渠道介绍</a:t>
            </a:r>
            <a:endParaRPr lang="zh-CN" sz="1600" b="1" dirty="0">
              <a:solidFill>
                <a:srgbClr val="7F7F7F"/>
              </a:solidFill>
              <a:latin typeface="微软雅黑" pitchFamily="34" charset="-122"/>
              <a:ea typeface="微软雅黑" pitchFamily="34" charset="-122"/>
            </a:endParaRPr>
          </a:p>
        </p:txBody>
      </p:sp>
      <p:pic>
        <p:nvPicPr>
          <p:cNvPr id="14" name="Picture 17" descr="政府大楼"/>
          <p:cNvPicPr>
            <a:picLocks noChangeAspect="1" noChangeArrowheads="1"/>
          </p:cNvPicPr>
          <p:nvPr/>
        </p:nvPicPr>
        <p:blipFill>
          <a:blip r:embed="rId3" cstate="print"/>
          <a:srcRect/>
          <a:stretch>
            <a:fillRect/>
          </a:stretch>
        </p:blipFill>
        <p:spPr bwMode="auto">
          <a:xfrm>
            <a:off x="2914600" y="1268760"/>
            <a:ext cx="5257800" cy="3768725"/>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827584" y="3030051"/>
            <a:ext cx="7429500" cy="830997"/>
          </a:xfrm>
          <a:prstGeom prst="rect">
            <a:avLst/>
          </a:prstGeom>
          <a:noFill/>
          <a:ln w="9525">
            <a:noFill/>
            <a:miter lim="800000"/>
            <a:headEnd/>
            <a:tailEnd/>
          </a:ln>
        </p:spPr>
        <p:txBody>
          <a:bodyPr wrap="square" anchor="b">
            <a:spAutoFit/>
          </a:bodyPr>
          <a:lstStyle/>
          <a:p>
            <a:pPr algn="ctr"/>
            <a:r>
              <a:rPr lang="zh-CN" altLang="en-US" sz="2800" b="1" dirty="0" smtClean="0">
                <a:solidFill>
                  <a:srgbClr val="1083AD"/>
                </a:solidFill>
                <a:latin typeface="微软雅黑" pitchFamily="34" charset="-122"/>
                <a:ea typeface="微软雅黑" pitchFamily="34" charset="-122"/>
              </a:rPr>
              <a:t>二、微信公众号</a:t>
            </a:r>
          </a:p>
          <a:p>
            <a:r>
              <a:rPr lang="en-US" altLang="zh-CN" sz="2000" b="1" dirty="0" smtClean="0">
                <a:latin typeface="仿宋" pitchFamily="49" charset="-122"/>
                <a:ea typeface="仿宋" pitchFamily="49" charset="-122"/>
              </a:rPr>
              <a:t>            </a:t>
            </a:r>
          </a:p>
        </p:txBody>
      </p:sp>
      <p:sp>
        <p:nvSpPr>
          <p:cNvPr id="7" name="矩形 6"/>
          <p:cNvSpPr/>
          <p:nvPr/>
        </p:nvSpPr>
        <p:spPr>
          <a:xfrm>
            <a:off x="1" y="3054439"/>
            <a:ext cx="2987824" cy="431800"/>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8" name="矩形 7"/>
          <p:cNvSpPr/>
          <p:nvPr/>
        </p:nvSpPr>
        <p:spPr>
          <a:xfrm>
            <a:off x="6228184" y="3054439"/>
            <a:ext cx="2915816" cy="431800"/>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扫码关注</a:t>
            </a:r>
            <a:endParaRPr lang="zh-CN" altLang="en-US" sz="2800" b="1" noProof="1">
              <a:solidFill>
                <a:srgbClr val="1083AD"/>
              </a:solidFill>
              <a:latin typeface="微软雅黑" pitchFamily="34" charset="-122"/>
              <a:ea typeface="微软雅黑" pitchFamily="34" charset="-122"/>
            </a:endParaRPr>
          </a:p>
        </p:txBody>
      </p:sp>
      <p:grpSp>
        <p:nvGrpSpPr>
          <p:cNvPr id="32" name="组合 31"/>
          <p:cNvGrpSpPr/>
          <p:nvPr/>
        </p:nvGrpSpPr>
        <p:grpSpPr>
          <a:xfrm>
            <a:off x="467544" y="1340768"/>
            <a:ext cx="2592288" cy="5062639"/>
            <a:chOff x="683568" y="1412776"/>
            <a:chExt cx="2592288" cy="5062639"/>
          </a:xfrm>
        </p:grpSpPr>
        <p:pic>
          <p:nvPicPr>
            <p:cNvPr id="1027" name="Picture 3" descr="E:\成果展\ps素材库\常用素材\手机模型.png"/>
            <p:cNvPicPr>
              <a:picLocks noChangeAspect="1" noChangeArrowheads="1"/>
            </p:cNvPicPr>
            <p:nvPr/>
          </p:nvPicPr>
          <p:blipFill>
            <a:blip r:embed="rId3" cstate="print"/>
            <a:srcRect/>
            <a:stretch>
              <a:fillRect/>
            </a:stretch>
          </p:blipFill>
          <p:spPr bwMode="auto">
            <a:xfrm>
              <a:off x="683568" y="1412776"/>
              <a:ext cx="2592288" cy="5062639"/>
            </a:xfrm>
            <a:prstGeom prst="rect">
              <a:avLst/>
            </a:prstGeom>
            <a:noFill/>
          </p:spPr>
        </p:pic>
        <p:sp>
          <p:nvSpPr>
            <p:cNvPr id="15" name="矩形 14"/>
            <p:cNvSpPr/>
            <p:nvPr/>
          </p:nvSpPr>
          <p:spPr>
            <a:xfrm>
              <a:off x="899592" y="2204864"/>
              <a:ext cx="2088232" cy="3384376"/>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pic>
          <p:nvPicPr>
            <p:cNvPr id="2051" name="Picture 3" descr="E:\公积金系统资料\微信\微信二维码.jpg"/>
            <p:cNvPicPr>
              <a:picLocks noChangeAspect="1" noChangeArrowheads="1"/>
            </p:cNvPicPr>
            <p:nvPr/>
          </p:nvPicPr>
          <p:blipFill>
            <a:blip r:embed="rId4" cstate="print"/>
            <a:srcRect/>
            <a:stretch>
              <a:fillRect/>
            </a:stretch>
          </p:blipFill>
          <p:spPr bwMode="auto">
            <a:xfrm>
              <a:off x="1043608" y="3356992"/>
              <a:ext cx="1728192" cy="1728192"/>
            </a:xfrm>
            <a:prstGeom prst="rect">
              <a:avLst/>
            </a:prstGeom>
            <a:noFill/>
            <a:ln>
              <a:solidFill>
                <a:schemeClr val="accent1"/>
              </a:solidFill>
            </a:ln>
          </p:spPr>
        </p:pic>
        <p:grpSp>
          <p:nvGrpSpPr>
            <p:cNvPr id="21" name="组合 20"/>
            <p:cNvGrpSpPr/>
            <p:nvPr/>
          </p:nvGrpSpPr>
          <p:grpSpPr>
            <a:xfrm>
              <a:off x="971600" y="3212976"/>
              <a:ext cx="504056" cy="504056"/>
              <a:chOff x="971600" y="2780928"/>
              <a:chExt cx="504056" cy="504056"/>
            </a:xfrm>
          </p:grpSpPr>
          <p:cxnSp>
            <p:nvCxnSpPr>
              <p:cNvPr id="18" name="直接连接符 17"/>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20" name="直接连接符 19"/>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grpSp>
          <p:nvGrpSpPr>
            <p:cNvPr id="22" name="组合 21"/>
            <p:cNvGrpSpPr/>
            <p:nvPr/>
          </p:nvGrpSpPr>
          <p:grpSpPr>
            <a:xfrm rot="5400000">
              <a:off x="2411760" y="3212976"/>
              <a:ext cx="504056" cy="504056"/>
              <a:chOff x="971600" y="2780928"/>
              <a:chExt cx="504056" cy="504056"/>
            </a:xfrm>
          </p:grpSpPr>
          <p:cxnSp>
            <p:nvCxnSpPr>
              <p:cNvPr id="23" name="直接连接符 22"/>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24" name="直接连接符 23"/>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grpSp>
          <p:nvGrpSpPr>
            <p:cNvPr id="25" name="组合 24"/>
            <p:cNvGrpSpPr/>
            <p:nvPr/>
          </p:nvGrpSpPr>
          <p:grpSpPr>
            <a:xfrm rot="10800000">
              <a:off x="2411761" y="4725144"/>
              <a:ext cx="504056" cy="504056"/>
              <a:chOff x="971600" y="2780928"/>
              <a:chExt cx="504056" cy="504056"/>
            </a:xfrm>
          </p:grpSpPr>
          <p:cxnSp>
            <p:nvCxnSpPr>
              <p:cNvPr id="26" name="直接连接符 25"/>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27" name="直接连接符 26"/>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grpSp>
          <p:nvGrpSpPr>
            <p:cNvPr id="28" name="组合 27"/>
            <p:cNvGrpSpPr/>
            <p:nvPr/>
          </p:nvGrpSpPr>
          <p:grpSpPr>
            <a:xfrm rot="16200000">
              <a:off x="971600" y="4725144"/>
              <a:ext cx="504056" cy="504056"/>
              <a:chOff x="971600" y="2780928"/>
              <a:chExt cx="504056" cy="504056"/>
            </a:xfrm>
          </p:grpSpPr>
          <p:cxnSp>
            <p:nvCxnSpPr>
              <p:cNvPr id="29" name="直接连接符 28"/>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30" name="直接连接符 29"/>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sp>
          <p:nvSpPr>
            <p:cNvPr id="13" name="TextBox 12"/>
            <p:cNvSpPr txBox="1"/>
            <p:nvPr/>
          </p:nvSpPr>
          <p:spPr>
            <a:xfrm>
              <a:off x="1043608" y="2420888"/>
              <a:ext cx="1830403" cy="461665"/>
            </a:xfrm>
            <a:prstGeom prst="rect">
              <a:avLst/>
            </a:prstGeom>
            <a:noFill/>
          </p:spPr>
          <p:txBody>
            <a:bodyPr vert="horz" wrap="square" rtlCol="0">
              <a:spAutoFit/>
            </a:bodyPr>
            <a:lstStyle/>
            <a:p>
              <a:pPr algn="ctr"/>
              <a:r>
                <a:rPr lang="zh-CN" altLang="en-US" sz="2400" b="1" dirty="0" smtClean="0">
                  <a:latin typeface="微软雅黑" pitchFamily="34" charset="-122"/>
                  <a:ea typeface="微软雅黑" pitchFamily="34" charset="-122"/>
                </a:rPr>
                <a:t>微信扫一扫</a:t>
              </a:r>
              <a:endParaRPr lang="zh-CN" altLang="en-US" sz="2400" b="1" dirty="0">
                <a:latin typeface="微软雅黑" pitchFamily="34" charset="-122"/>
                <a:ea typeface="微软雅黑" pitchFamily="34" charset="-122"/>
              </a:endParaRPr>
            </a:p>
          </p:txBody>
        </p:sp>
      </p:grpSp>
      <p:grpSp>
        <p:nvGrpSpPr>
          <p:cNvPr id="50" name="组合 49"/>
          <p:cNvGrpSpPr/>
          <p:nvPr/>
        </p:nvGrpSpPr>
        <p:grpSpPr>
          <a:xfrm>
            <a:off x="3347864" y="1268760"/>
            <a:ext cx="2592288" cy="5062639"/>
            <a:chOff x="3635896" y="1268760"/>
            <a:chExt cx="2592288" cy="5062639"/>
          </a:xfrm>
        </p:grpSpPr>
        <p:pic>
          <p:nvPicPr>
            <p:cNvPr id="34" name="Picture 3" descr="E:\成果展\ps素材库\常用素材\手机模型.png"/>
            <p:cNvPicPr>
              <a:picLocks noChangeAspect="1" noChangeArrowheads="1"/>
            </p:cNvPicPr>
            <p:nvPr/>
          </p:nvPicPr>
          <p:blipFill>
            <a:blip r:embed="rId3" cstate="print"/>
            <a:srcRect/>
            <a:stretch>
              <a:fillRect/>
            </a:stretch>
          </p:blipFill>
          <p:spPr bwMode="auto">
            <a:xfrm>
              <a:off x="3635896" y="1268760"/>
              <a:ext cx="2592288" cy="5062639"/>
            </a:xfrm>
            <a:prstGeom prst="rect">
              <a:avLst/>
            </a:prstGeom>
            <a:noFill/>
          </p:spPr>
        </p:pic>
        <p:pic>
          <p:nvPicPr>
            <p:cNvPr id="5122" name="Picture 2" descr="E:\公积金系统资料\微信\5.jpg"/>
            <p:cNvPicPr>
              <a:picLocks noChangeAspect="1" noChangeArrowheads="1"/>
            </p:cNvPicPr>
            <p:nvPr/>
          </p:nvPicPr>
          <p:blipFill>
            <a:blip r:embed="rId5" cstate="print"/>
            <a:srcRect/>
            <a:stretch>
              <a:fillRect/>
            </a:stretch>
          </p:blipFill>
          <p:spPr bwMode="auto">
            <a:xfrm>
              <a:off x="3869050" y="2060848"/>
              <a:ext cx="2071102" cy="3384376"/>
            </a:xfrm>
            <a:prstGeom prst="rect">
              <a:avLst/>
            </a:prstGeom>
            <a:noFill/>
          </p:spPr>
        </p:pic>
      </p:grpSp>
      <p:grpSp>
        <p:nvGrpSpPr>
          <p:cNvPr id="54" name="组合 53"/>
          <p:cNvGrpSpPr/>
          <p:nvPr/>
        </p:nvGrpSpPr>
        <p:grpSpPr>
          <a:xfrm>
            <a:off x="6156176" y="1268760"/>
            <a:ext cx="2592288" cy="5062639"/>
            <a:chOff x="6156176" y="1268760"/>
            <a:chExt cx="2592288" cy="5062639"/>
          </a:xfrm>
        </p:grpSpPr>
        <p:pic>
          <p:nvPicPr>
            <p:cNvPr id="52" name="Picture 3" descr="E:\成果展\ps素材库\常用素材\手机模型.png"/>
            <p:cNvPicPr>
              <a:picLocks noChangeAspect="1" noChangeArrowheads="1"/>
            </p:cNvPicPr>
            <p:nvPr/>
          </p:nvPicPr>
          <p:blipFill>
            <a:blip r:embed="rId3" cstate="print"/>
            <a:srcRect/>
            <a:stretch>
              <a:fillRect/>
            </a:stretch>
          </p:blipFill>
          <p:spPr bwMode="auto">
            <a:xfrm>
              <a:off x="6156176" y="1268760"/>
              <a:ext cx="2592288" cy="5062639"/>
            </a:xfrm>
            <a:prstGeom prst="rect">
              <a:avLst/>
            </a:prstGeom>
            <a:noFill/>
          </p:spPr>
        </p:pic>
        <p:pic>
          <p:nvPicPr>
            <p:cNvPr id="5123" name="Picture 3" descr="E:\公积金系统资料\微信\微信图片_20180502091239.jpg"/>
            <p:cNvPicPr>
              <a:picLocks noChangeAspect="1" noChangeArrowheads="1"/>
            </p:cNvPicPr>
            <p:nvPr/>
          </p:nvPicPr>
          <p:blipFill>
            <a:blip r:embed="rId6" cstate="print"/>
            <a:srcRect/>
            <a:stretch>
              <a:fillRect/>
            </a:stretch>
          </p:blipFill>
          <p:spPr bwMode="auto">
            <a:xfrm>
              <a:off x="6394439" y="2060849"/>
              <a:ext cx="2042734" cy="3384375"/>
            </a:xfrm>
            <a:prstGeom prst="rect">
              <a:avLst/>
            </a:prstGeom>
            <a:noFill/>
          </p:spPr>
        </p:pic>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刷脸登录</a:t>
            </a:r>
            <a:endParaRPr lang="zh-CN" altLang="en-US" sz="2800" b="1" noProof="1">
              <a:solidFill>
                <a:srgbClr val="1083AD"/>
              </a:solidFill>
              <a:latin typeface="微软雅黑" pitchFamily="34" charset="-122"/>
              <a:ea typeface="微软雅黑" pitchFamily="34" charset="-122"/>
            </a:endParaRPr>
          </a:p>
        </p:txBody>
      </p:sp>
      <p:grpSp>
        <p:nvGrpSpPr>
          <p:cNvPr id="31" name="组合 30"/>
          <p:cNvGrpSpPr/>
          <p:nvPr/>
        </p:nvGrpSpPr>
        <p:grpSpPr>
          <a:xfrm>
            <a:off x="467544" y="1340768"/>
            <a:ext cx="2592288" cy="5062639"/>
            <a:chOff x="467544" y="1340768"/>
            <a:chExt cx="2592288" cy="5062639"/>
          </a:xfrm>
        </p:grpSpPr>
        <p:pic>
          <p:nvPicPr>
            <p:cNvPr id="1027" name="Picture 3" descr="E:\成果展\ps素材库\常用素材\手机模型.png"/>
            <p:cNvPicPr>
              <a:picLocks noChangeAspect="1" noChangeArrowheads="1"/>
            </p:cNvPicPr>
            <p:nvPr/>
          </p:nvPicPr>
          <p:blipFill>
            <a:blip r:embed="rId3" cstate="print"/>
            <a:srcRect/>
            <a:stretch>
              <a:fillRect/>
            </a:stretch>
          </p:blipFill>
          <p:spPr bwMode="auto">
            <a:xfrm>
              <a:off x="467544" y="1340768"/>
              <a:ext cx="2592288" cy="5062639"/>
            </a:xfrm>
            <a:prstGeom prst="rect">
              <a:avLst/>
            </a:prstGeom>
            <a:noFill/>
          </p:spPr>
        </p:pic>
        <p:pic>
          <p:nvPicPr>
            <p:cNvPr id="28" name="图片 27" descr="微信截图_20180510154715.png"/>
            <p:cNvPicPr>
              <a:picLocks noChangeAspect="1"/>
            </p:cNvPicPr>
            <p:nvPr/>
          </p:nvPicPr>
          <p:blipFill>
            <a:blip r:embed="rId4" cstate="print"/>
            <a:stretch>
              <a:fillRect/>
            </a:stretch>
          </p:blipFill>
          <p:spPr>
            <a:xfrm>
              <a:off x="683568" y="2132856"/>
              <a:ext cx="2117578" cy="3384376"/>
            </a:xfrm>
            <a:prstGeom prst="rect">
              <a:avLst/>
            </a:prstGeom>
          </p:spPr>
        </p:pic>
      </p:grpSp>
      <p:grpSp>
        <p:nvGrpSpPr>
          <p:cNvPr id="35" name="组合 34"/>
          <p:cNvGrpSpPr/>
          <p:nvPr/>
        </p:nvGrpSpPr>
        <p:grpSpPr>
          <a:xfrm>
            <a:off x="3347864" y="1268760"/>
            <a:ext cx="2592288" cy="5062639"/>
            <a:chOff x="3347864" y="1268760"/>
            <a:chExt cx="2592288" cy="5062639"/>
          </a:xfrm>
        </p:grpSpPr>
        <p:pic>
          <p:nvPicPr>
            <p:cNvPr id="34" name="Picture 3" descr="E:\成果展\ps素材库\常用素材\手机模型.png"/>
            <p:cNvPicPr>
              <a:picLocks noChangeAspect="1" noChangeArrowheads="1"/>
            </p:cNvPicPr>
            <p:nvPr/>
          </p:nvPicPr>
          <p:blipFill>
            <a:blip r:embed="rId3" cstate="print"/>
            <a:srcRect/>
            <a:stretch>
              <a:fillRect/>
            </a:stretch>
          </p:blipFill>
          <p:spPr bwMode="auto">
            <a:xfrm>
              <a:off x="3347864" y="1268760"/>
              <a:ext cx="2592288" cy="5062639"/>
            </a:xfrm>
            <a:prstGeom prst="rect">
              <a:avLst/>
            </a:prstGeom>
            <a:noFill/>
          </p:spPr>
        </p:pic>
        <p:pic>
          <p:nvPicPr>
            <p:cNvPr id="33" name="图片 32" descr="微信截图_20180510155803.png"/>
            <p:cNvPicPr>
              <a:picLocks noChangeAspect="1"/>
            </p:cNvPicPr>
            <p:nvPr/>
          </p:nvPicPr>
          <p:blipFill>
            <a:blip r:embed="rId5" cstate="print"/>
            <a:stretch>
              <a:fillRect/>
            </a:stretch>
          </p:blipFill>
          <p:spPr>
            <a:xfrm>
              <a:off x="3563888" y="2060848"/>
              <a:ext cx="2088232" cy="3384376"/>
            </a:xfrm>
            <a:prstGeom prst="rect">
              <a:avLst/>
            </a:prstGeom>
          </p:spPr>
        </p:pic>
      </p:grpSp>
      <p:grpSp>
        <p:nvGrpSpPr>
          <p:cNvPr id="37" name="组合 36"/>
          <p:cNvGrpSpPr/>
          <p:nvPr/>
        </p:nvGrpSpPr>
        <p:grpSpPr>
          <a:xfrm>
            <a:off x="6156176" y="1268760"/>
            <a:ext cx="2592288" cy="5062639"/>
            <a:chOff x="6156176" y="1268760"/>
            <a:chExt cx="2592288" cy="5062639"/>
          </a:xfrm>
        </p:grpSpPr>
        <p:pic>
          <p:nvPicPr>
            <p:cNvPr id="52" name="Picture 3" descr="E:\成果展\ps素材库\常用素材\手机模型.png"/>
            <p:cNvPicPr>
              <a:picLocks noChangeAspect="1" noChangeArrowheads="1"/>
            </p:cNvPicPr>
            <p:nvPr/>
          </p:nvPicPr>
          <p:blipFill>
            <a:blip r:embed="rId3" cstate="print"/>
            <a:srcRect/>
            <a:stretch>
              <a:fillRect/>
            </a:stretch>
          </p:blipFill>
          <p:spPr bwMode="auto">
            <a:xfrm>
              <a:off x="6156176" y="1268760"/>
              <a:ext cx="2592288" cy="5062639"/>
            </a:xfrm>
            <a:prstGeom prst="rect">
              <a:avLst/>
            </a:prstGeom>
            <a:noFill/>
          </p:spPr>
        </p:pic>
        <p:pic>
          <p:nvPicPr>
            <p:cNvPr id="36" name="图片 35" descr="微信图片_20180510154131.jpg"/>
            <p:cNvPicPr>
              <a:picLocks noChangeAspect="1"/>
            </p:cNvPicPr>
            <p:nvPr/>
          </p:nvPicPr>
          <p:blipFill>
            <a:blip r:embed="rId6" cstate="print"/>
            <a:stretch>
              <a:fillRect/>
            </a:stretch>
          </p:blipFill>
          <p:spPr>
            <a:xfrm>
              <a:off x="6372200" y="2060848"/>
              <a:ext cx="2088232" cy="3384376"/>
            </a:xfrm>
            <a:prstGeom prst="rect">
              <a:avLst/>
            </a:prstGeom>
          </p:spPr>
        </p:pic>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修改信息、信息查询、业务办理</a:t>
            </a:r>
            <a:endParaRPr lang="zh-CN" altLang="en-US" sz="2800" b="1" noProof="1">
              <a:solidFill>
                <a:srgbClr val="1083AD"/>
              </a:solidFill>
              <a:latin typeface="微软雅黑" pitchFamily="34" charset="-122"/>
              <a:ea typeface="微软雅黑" pitchFamily="34" charset="-122"/>
            </a:endParaRPr>
          </a:p>
        </p:txBody>
      </p:sp>
      <p:grpSp>
        <p:nvGrpSpPr>
          <p:cNvPr id="13" name="组合 12"/>
          <p:cNvGrpSpPr/>
          <p:nvPr/>
        </p:nvGrpSpPr>
        <p:grpSpPr>
          <a:xfrm>
            <a:off x="539552" y="1340768"/>
            <a:ext cx="2592288" cy="5062639"/>
            <a:chOff x="467544" y="1340768"/>
            <a:chExt cx="2592288" cy="5062639"/>
          </a:xfrm>
        </p:grpSpPr>
        <p:pic>
          <p:nvPicPr>
            <p:cNvPr id="1027" name="Picture 3" descr="E:\成果展\ps素材库\常用素材\手机模型.png"/>
            <p:cNvPicPr>
              <a:picLocks noChangeAspect="1" noChangeArrowheads="1"/>
            </p:cNvPicPr>
            <p:nvPr/>
          </p:nvPicPr>
          <p:blipFill>
            <a:blip r:embed="rId3" cstate="print"/>
            <a:srcRect/>
            <a:stretch>
              <a:fillRect/>
            </a:stretch>
          </p:blipFill>
          <p:spPr bwMode="auto">
            <a:xfrm>
              <a:off x="467544" y="1340768"/>
              <a:ext cx="2592288" cy="5062639"/>
            </a:xfrm>
            <a:prstGeom prst="rect">
              <a:avLst/>
            </a:prstGeom>
            <a:noFill/>
          </p:spPr>
        </p:pic>
        <p:pic>
          <p:nvPicPr>
            <p:cNvPr id="12" name="图片 11" descr="微信截图_20180510164329.png"/>
            <p:cNvPicPr>
              <a:picLocks noChangeAspect="1"/>
            </p:cNvPicPr>
            <p:nvPr/>
          </p:nvPicPr>
          <p:blipFill>
            <a:blip r:embed="rId4" cstate="print"/>
            <a:stretch>
              <a:fillRect/>
            </a:stretch>
          </p:blipFill>
          <p:spPr>
            <a:xfrm>
              <a:off x="683568" y="2132856"/>
              <a:ext cx="2088232" cy="3384376"/>
            </a:xfrm>
            <a:prstGeom prst="rect">
              <a:avLst/>
            </a:prstGeom>
          </p:spPr>
        </p:pic>
      </p:grpSp>
      <p:pic>
        <p:nvPicPr>
          <p:cNvPr id="14" name="图片 13" descr="微信图片_20180510163904.jpg"/>
          <p:cNvPicPr>
            <a:picLocks noChangeAspect="1"/>
          </p:cNvPicPr>
          <p:nvPr/>
        </p:nvPicPr>
        <p:blipFill>
          <a:blip r:embed="rId5" cstate="print"/>
          <a:stretch>
            <a:fillRect/>
          </a:stretch>
        </p:blipFill>
        <p:spPr>
          <a:xfrm>
            <a:off x="3347864" y="1412776"/>
            <a:ext cx="2049301" cy="3645024"/>
          </a:xfrm>
          <a:prstGeom prst="rect">
            <a:avLst/>
          </a:prstGeom>
          <a:ln>
            <a:solidFill>
              <a:schemeClr val="accent1"/>
            </a:solidFill>
          </a:ln>
        </p:spPr>
      </p:pic>
      <p:pic>
        <p:nvPicPr>
          <p:cNvPr id="15" name="图片 14" descr="微信图片_20180510163855.jpg"/>
          <p:cNvPicPr>
            <a:picLocks noChangeAspect="1"/>
          </p:cNvPicPr>
          <p:nvPr/>
        </p:nvPicPr>
        <p:blipFill>
          <a:blip r:embed="rId6" cstate="print"/>
          <a:stretch>
            <a:fillRect/>
          </a:stretch>
        </p:blipFill>
        <p:spPr>
          <a:xfrm>
            <a:off x="5004048" y="1844824"/>
            <a:ext cx="2024213" cy="3600400"/>
          </a:xfrm>
          <a:prstGeom prst="rect">
            <a:avLst/>
          </a:prstGeom>
          <a:ln>
            <a:solidFill>
              <a:schemeClr val="accent1"/>
            </a:solidFill>
          </a:ln>
        </p:spPr>
      </p:pic>
      <p:pic>
        <p:nvPicPr>
          <p:cNvPr id="16" name="图片 15" descr="微信图片_20180510165507.jpg"/>
          <p:cNvPicPr>
            <a:picLocks noChangeAspect="1"/>
          </p:cNvPicPr>
          <p:nvPr/>
        </p:nvPicPr>
        <p:blipFill>
          <a:blip r:embed="rId7" cstate="print"/>
          <a:stretch>
            <a:fillRect/>
          </a:stretch>
        </p:blipFill>
        <p:spPr>
          <a:xfrm>
            <a:off x="6660232" y="2492896"/>
            <a:ext cx="2024212" cy="3600399"/>
          </a:xfrm>
          <a:prstGeom prst="rect">
            <a:avLst/>
          </a:prstGeom>
          <a:ln>
            <a:solidFill>
              <a:schemeClr val="accent1"/>
            </a:solidFill>
          </a:ln>
        </p:spPr>
      </p:pic>
      <p:grpSp>
        <p:nvGrpSpPr>
          <p:cNvPr id="19" name="组合 18"/>
          <p:cNvGrpSpPr/>
          <p:nvPr/>
        </p:nvGrpSpPr>
        <p:grpSpPr>
          <a:xfrm>
            <a:off x="3491880" y="4221088"/>
            <a:ext cx="432048" cy="584775"/>
            <a:chOff x="3491880" y="4221088"/>
            <a:chExt cx="432048" cy="584775"/>
          </a:xfrm>
        </p:grpSpPr>
        <p:sp>
          <p:nvSpPr>
            <p:cNvPr id="17" name="椭圆 16"/>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1</a:t>
              </a:r>
              <a:endParaRPr lang="zh-CN" altLang="en-US" sz="3200" dirty="0">
                <a:solidFill>
                  <a:schemeClr val="bg1"/>
                </a:solidFill>
              </a:endParaRPr>
            </a:p>
          </p:txBody>
        </p:sp>
      </p:grpSp>
      <p:grpSp>
        <p:nvGrpSpPr>
          <p:cNvPr id="20" name="组合 19"/>
          <p:cNvGrpSpPr/>
          <p:nvPr/>
        </p:nvGrpSpPr>
        <p:grpSpPr>
          <a:xfrm>
            <a:off x="5148064" y="4725144"/>
            <a:ext cx="432048" cy="584775"/>
            <a:chOff x="3491880" y="4221088"/>
            <a:chExt cx="432048" cy="584775"/>
          </a:xfrm>
        </p:grpSpPr>
        <p:sp>
          <p:nvSpPr>
            <p:cNvPr id="21" name="椭圆 20"/>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2</a:t>
              </a:r>
              <a:endParaRPr lang="zh-CN" altLang="en-US" sz="3200" dirty="0">
                <a:solidFill>
                  <a:schemeClr val="bg1"/>
                </a:solidFill>
              </a:endParaRPr>
            </a:p>
          </p:txBody>
        </p:sp>
      </p:grpSp>
      <p:grpSp>
        <p:nvGrpSpPr>
          <p:cNvPr id="23" name="组合 22"/>
          <p:cNvGrpSpPr/>
          <p:nvPr/>
        </p:nvGrpSpPr>
        <p:grpSpPr>
          <a:xfrm>
            <a:off x="6804248" y="5445224"/>
            <a:ext cx="432048" cy="584775"/>
            <a:chOff x="3491880" y="4221088"/>
            <a:chExt cx="432048" cy="584775"/>
          </a:xfrm>
        </p:grpSpPr>
        <p:sp>
          <p:nvSpPr>
            <p:cNvPr id="24" name="椭圆 23"/>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3</a:t>
              </a:r>
              <a:endParaRPr lang="zh-CN" altLang="en-US" sz="3200" dirty="0">
                <a:solidFill>
                  <a:schemeClr val="bg1"/>
                </a:solidFill>
              </a:endParaRP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04664"/>
            <a:ext cx="7560840"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业务办理</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偿还公积金贷款本息提取</a:t>
            </a:r>
            <a:endParaRPr lang="zh-CN" altLang="en-US" sz="2800" b="1" noProof="1">
              <a:solidFill>
                <a:srgbClr val="1083AD"/>
              </a:solidFill>
              <a:latin typeface="微软雅黑" pitchFamily="34" charset="-122"/>
              <a:ea typeface="微软雅黑" pitchFamily="34" charset="-122"/>
            </a:endParaRPr>
          </a:p>
        </p:txBody>
      </p:sp>
      <p:pic>
        <p:nvPicPr>
          <p:cNvPr id="3074" name="Picture 2" descr="E:\公积金系统资料\手机app\偿还贷款本息提取\偿还贷款本息提取\1.png"/>
          <p:cNvPicPr>
            <a:picLocks noChangeAspect="1" noChangeArrowheads="1"/>
          </p:cNvPicPr>
          <p:nvPr/>
        </p:nvPicPr>
        <p:blipFill>
          <a:blip r:embed="rId3" cstate="print"/>
          <a:srcRect/>
          <a:stretch>
            <a:fillRect/>
          </a:stretch>
        </p:blipFill>
        <p:spPr bwMode="auto">
          <a:xfrm>
            <a:off x="218291" y="1412776"/>
            <a:ext cx="2193469" cy="3899500"/>
          </a:xfrm>
          <a:prstGeom prst="rect">
            <a:avLst/>
          </a:prstGeom>
          <a:noFill/>
          <a:ln>
            <a:solidFill>
              <a:schemeClr val="accent1"/>
            </a:solidFill>
          </a:ln>
        </p:spPr>
      </p:pic>
      <p:pic>
        <p:nvPicPr>
          <p:cNvPr id="3075" name="Picture 3" descr="E:\公积金系统资料\手机app\偿还贷款本息提取\偿还贷款本息提取\2.jpg"/>
          <p:cNvPicPr>
            <a:picLocks noChangeAspect="1" noChangeArrowheads="1"/>
          </p:cNvPicPr>
          <p:nvPr/>
        </p:nvPicPr>
        <p:blipFill>
          <a:blip r:embed="rId4" cstate="print"/>
          <a:srcRect/>
          <a:stretch>
            <a:fillRect/>
          </a:stretch>
        </p:blipFill>
        <p:spPr bwMode="auto">
          <a:xfrm>
            <a:off x="2248062" y="1772816"/>
            <a:ext cx="2251930" cy="3889697"/>
          </a:xfrm>
          <a:prstGeom prst="rect">
            <a:avLst/>
          </a:prstGeom>
          <a:noFill/>
          <a:ln>
            <a:solidFill>
              <a:schemeClr val="accent1"/>
            </a:solidFill>
          </a:ln>
        </p:spPr>
      </p:pic>
      <p:grpSp>
        <p:nvGrpSpPr>
          <p:cNvPr id="3" name="组合 18"/>
          <p:cNvGrpSpPr/>
          <p:nvPr/>
        </p:nvGrpSpPr>
        <p:grpSpPr>
          <a:xfrm>
            <a:off x="251520" y="4725144"/>
            <a:ext cx="432048" cy="584775"/>
            <a:chOff x="3491880" y="4221088"/>
            <a:chExt cx="432048" cy="584775"/>
          </a:xfrm>
        </p:grpSpPr>
        <p:sp>
          <p:nvSpPr>
            <p:cNvPr id="17" name="椭圆 16"/>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1</a:t>
              </a:r>
              <a:endParaRPr lang="zh-CN" altLang="en-US" sz="3200" dirty="0">
                <a:solidFill>
                  <a:schemeClr val="bg1"/>
                </a:solidFill>
              </a:endParaRPr>
            </a:p>
          </p:txBody>
        </p:sp>
      </p:grpSp>
      <p:grpSp>
        <p:nvGrpSpPr>
          <p:cNvPr id="26" name="组合 25"/>
          <p:cNvGrpSpPr/>
          <p:nvPr/>
        </p:nvGrpSpPr>
        <p:grpSpPr>
          <a:xfrm>
            <a:off x="2267744" y="5085184"/>
            <a:ext cx="432048" cy="584775"/>
            <a:chOff x="5148064" y="4725144"/>
            <a:chExt cx="432048" cy="584775"/>
          </a:xfrm>
        </p:grpSpPr>
        <p:sp>
          <p:nvSpPr>
            <p:cNvPr id="21" name="椭圆 20"/>
            <p:cNvSpPr/>
            <p:nvPr/>
          </p:nvSpPr>
          <p:spPr>
            <a:xfrm>
              <a:off x="5148064" y="4797152"/>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148064" y="4725144"/>
              <a:ext cx="288032" cy="584775"/>
            </a:xfrm>
            <a:prstGeom prst="rect">
              <a:avLst/>
            </a:prstGeom>
            <a:noFill/>
          </p:spPr>
          <p:txBody>
            <a:bodyPr wrap="square" rtlCol="0">
              <a:spAutoFit/>
            </a:bodyPr>
            <a:lstStyle/>
            <a:p>
              <a:r>
                <a:rPr lang="en-US" altLang="zh-CN" sz="3200" dirty="0" smtClean="0">
                  <a:solidFill>
                    <a:schemeClr val="bg1"/>
                  </a:solidFill>
                </a:rPr>
                <a:t>2</a:t>
              </a:r>
              <a:endParaRPr lang="zh-CN" altLang="en-US" sz="3200" dirty="0">
                <a:solidFill>
                  <a:schemeClr val="bg1"/>
                </a:solidFill>
              </a:endParaRPr>
            </a:p>
          </p:txBody>
        </p:sp>
      </p:grpSp>
      <p:pic>
        <p:nvPicPr>
          <p:cNvPr id="3082" name="Picture 10" descr="E:\公积金系统资料\手机app\偿还贷款本息提取\偿还贷款本息提取\微信截图_20171201153557.png"/>
          <p:cNvPicPr>
            <a:picLocks noChangeAspect="1" noChangeArrowheads="1"/>
          </p:cNvPicPr>
          <p:nvPr/>
        </p:nvPicPr>
        <p:blipFill>
          <a:blip r:embed="rId5" cstate="print"/>
          <a:srcRect/>
          <a:stretch>
            <a:fillRect/>
          </a:stretch>
        </p:blipFill>
        <p:spPr bwMode="auto">
          <a:xfrm>
            <a:off x="4387906" y="1412776"/>
            <a:ext cx="2272326" cy="3882223"/>
          </a:xfrm>
          <a:prstGeom prst="rect">
            <a:avLst/>
          </a:prstGeom>
          <a:noFill/>
          <a:ln>
            <a:solidFill>
              <a:schemeClr val="accent1"/>
            </a:solidFill>
          </a:ln>
        </p:spPr>
      </p:pic>
      <p:grpSp>
        <p:nvGrpSpPr>
          <p:cNvPr id="6" name="组合 22"/>
          <p:cNvGrpSpPr/>
          <p:nvPr/>
        </p:nvGrpSpPr>
        <p:grpSpPr>
          <a:xfrm>
            <a:off x="4427984" y="4725144"/>
            <a:ext cx="432048" cy="584775"/>
            <a:chOff x="3491880" y="4221088"/>
            <a:chExt cx="432048" cy="584775"/>
          </a:xfrm>
        </p:grpSpPr>
        <p:sp>
          <p:nvSpPr>
            <p:cNvPr id="24" name="椭圆 23"/>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3</a:t>
              </a:r>
              <a:endParaRPr lang="zh-CN" altLang="en-US" sz="3200" dirty="0">
                <a:solidFill>
                  <a:schemeClr val="bg1"/>
                </a:solidFill>
              </a:endParaRPr>
            </a:p>
          </p:txBody>
        </p:sp>
      </p:grpSp>
      <p:pic>
        <p:nvPicPr>
          <p:cNvPr id="3083" name="Picture 11" descr="E:\公积金系统资料\手机app\偿还贷款本息提取\偿还贷款本息提取\微信截图_20171201153948.png"/>
          <p:cNvPicPr>
            <a:picLocks noChangeAspect="1" noChangeArrowheads="1"/>
          </p:cNvPicPr>
          <p:nvPr/>
        </p:nvPicPr>
        <p:blipFill>
          <a:blip r:embed="rId6" cstate="print"/>
          <a:srcRect/>
          <a:stretch>
            <a:fillRect/>
          </a:stretch>
        </p:blipFill>
        <p:spPr bwMode="auto">
          <a:xfrm>
            <a:off x="6588224" y="1699542"/>
            <a:ext cx="2282150" cy="3889697"/>
          </a:xfrm>
          <a:prstGeom prst="rect">
            <a:avLst/>
          </a:prstGeom>
          <a:noFill/>
          <a:ln>
            <a:solidFill>
              <a:schemeClr val="accent1"/>
            </a:solidFill>
          </a:ln>
        </p:spPr>
      </p:pic>
      <p:grpSp>
        <p:nvGrpSpPr>
          <p:cNvPr id="29" name="组合 22"/>
          <p:cNvGrpSpPr/>
          <p:nvPr/>
        </p:nvGrpSpPr>
        <p:grpSpPr>
          <a:xfrm>
            <a:off x="6660232" y="4941168"/>
            <a:ext cx="432048" cy="584775"/>
            <a:chOff x="3491880" y="4221088"/>
            <a:chExt cx="432048" cy="584775"/>
          </a:xfrm>
        </p:grpSpPr>
        <p:sp>
          <p:nvSpPr>
            <p:cNvPr id="30" name="椭圆 29"/>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4</a:t>
              </a:r>
              <a:endParaRPr lang="zh-CN" altLang="en-US" sz="3200" dirty="0">
                <a:solidFill>
                  <a:schemeClr val="bg1"/>
                </a:solidFill>
              </a:endParaRPr>
            </a:p>
          </p:txBody>
        </p:sp>
      </p:grpSp>
      <p:sp>
        <p:nvSpPr>
          <p:cNvPr id="32" name="TextBox 31"/>
          <p:cNvSpPr txBox="1"/>
          <p:nvPr/>
        </p:nvSpPr>
        <p:spPr>
          <a:xfrm>
            <a:off x="323528" y="5373216"/>
            <a:ext cx="1728192" cy="923330"/>
          </a:xfrm>
          <a:prstGeom prst="rect">
            <a:avLst/>
          </a:prstGeom>
          <a:noFill/>
        </p:spPr>
        <p:txBody>
          <a:bodyPr wrap="square" rtlCol="0">
            <a:spAutoFit/>
          </a:bodyPr>
          <a:lstStyle/>
          <a:p>
            <a:pPr algn="ctr"/>
            <a:r>
              <a:rPr lang="zh-CN" altLang="en-US" dirty="0" smtClean="0">
                <a:solidFill>
                  <a:srgbClr val="0070C0"/>
                </a:solidFill>
                <a:latin typeface="黄彦文行书字体" pitchFamily="2" charset="-122"/>
                <a:ea typeface="黄彦文行书字体" pitchFamily="2" charset="-122"/>
              </a:rPr>
              <a:t>选择“偿还公积金贷款本息提取”</a:t>
            </a:r>
            <a:endParaRPr lang="zh-CN" altLang="en-US" dirty="0">
              <a:solidFill>
                <a:srgbClr val="0070C0"/>
              </a:solidFill>
              <a:latin typeface="黄彦文行书字体" pitchFamily="2" charset="-122"/>
              <a:ea typeface="黄彦文行书字体" pitchFamily="2" charset="-122"/>
            </a:endParaRPr>
          </a:p>
        </p:txBody>
      </p:sp>
      <p:sp>
        <p:nvSpPr>
          <p:cNvPr id="33" name="TextBox 32"/>
          <p:cNvSpPr txBox="1"/>
          <p:nvPr/>
        </p:nvSpPr>
        <p:spPr>
          <a:xfrm>
            <a:off x="2483768" y="5661248"/>
            <a:ext cx="1728192" cy="369332"/>
          </a:xfrm>
          <a:prstGeom prst="rect">
            <a:avLst/>
          </a:prstGeom>
          <a:noFill/>
        </p:spPr>
        <p:txBody>
          <a:bodyPr wrap="square" rtlCol="0">
            <a:spAutoFit/>
          </a:bodyPr>
          <a:lstStyle/>
          <a:p>
            <a:pPr algn="ctr"/>
            <a:r>
              <a:rPr lang="zh-CN" altLang="en-US" dirty="0" smtClean="0">
                <a:solidFill>
                  <a:srgbClr val="0070C0"/>
                </a:solidFill>
                <a:latin typeface="黄彦文行书字体" pitchFamily="2" charset="-122"/>
                <a:ea typeface="黄彦文行书字体" pitchFamily="2" charset="-122"/>
              </a:rPr>
              <a:t>点击“同意”</a:t>
            </a:r>
            <a:endParaRPr lang="zh-CN" altLang="en-US" dirty="0">
              <a:solidFill>
                <a:srgbClr val="0070C0"/>
              </a:solidFill>
              <a:latin typeface="黄彦文行书字体" pitchFamily="2" charset="-122"/>
              <a:ea typeface="黄彦文行书字体" pitchFamily="2" charset="-122"/>
            </a:endParaRPr>
          </a:p>
        </p:txBody>
      </p:sp>
      <p:sp>
        <p:nvSpPr>
          <p:cNvPr id="34" name="TextBox 33"/>
          <p:cNvSpPr txBox="1"/>
          <p:nvPr/>
        </p:nvSpPr>
        <p:spPr>
          <a:xfrm>
            <a:off x="4716016" y="5373216"/>
            <a:ext cx="1728192" cy="646331"/>
          </a:xfrm>
          <a:prstGeom prst="rect">
            <a:avLst/>
          </a:prstGeom>
          <a:noFill/>
        </p:spPr>
        <p:txBody>
          <a:bodyPr wrap="square" rtlCol="0">
            <a:spAutoFit/>
          </a:bodyPr>
          <a:lstStyle/>
          <a:p>
            <a:pPr algn="ctr"/>
            <a:r>
              <a:rPr lang="zh-CN" altLang="en-US" dirty="0" smtClean="0">
                <a:solidFill>
                  <a:srgbClr val="0070C0"/>
                </a:solidFill>
                <a:latin typeface="黄彦文行书字体" pitchFamily="2" charset="-122"/>
                <a:ea typeface="黄彦文行书字体" pitchFamily="2" charset="-122"/>
              </a:rPr>
              <a:t>核对个人贷款信息</a:t>
            </a:r>
            <a:endParaRPr lang="zh-CN" altLang="en-US" dirty="0">
              <a:solidFill>
                <a:srgbClr val="0070C0"/>
              </a:solidFill>
              <a:latin typeface="黄彦文行书字体" pitchFamily="2" charset="-122"/>
              <a:ea typeface="黄彦文行书字体" pitchFamily="2" charset="-122"/>
            </a:endParaRPr>
          </a:p>
        </p:txBody>
      </p:sp>
      <p:sp>
        <p:nvSpPr>
          <p:cNvPr id="35" name="TextBox 34"/>
          <p:cNvSpPr txBox="1"/>
          <p:nvPr/>
        </p:nvSpPr>
        <p:spPr>
          <a:xfrm>
            <a:off x="6876256" y="5661248"/>
            <a:ext cx="1728192" cy="923330"/>
          </a:xfrm>
          <a:prstGeom prst="rect">
            <a:avLst/>
          </a:prstGeom>
          <a:noFill/>
        </p:spPr>
        <p:txBody>
          <a:bodyPr wrap="square" rtlCol="0">
            <a:spAutoFit/>
          </a:bodyPr>
          <a:lstStyle/>
          <a:p>
            <a:pPr algn="ctr"/>
            <a:r>
              <a:rPr lang="zh-CN" altLang="en-US" dirty="0" smtClean="0">
                <a:solidFill>
                  <a:srgbClr val="0070C0"/>
                </a:solidFill>
                <a:latin typeface="黄彦文行书字体" pitchFamily="2" charset="-122"/>
                <a:ea typeface="黄彦文行书字体" pitchFamily="2" charset="-122"/>
              </a:rPr>
              <a:t>输入提取金额，最终金额由中心审核。</a:t>
            </a:r>
            <a:endParaRPr lang="zh-CN" altLang="en-US" dirty="0">
              <a:solidFill>
                <a:srgbClr val="0070C0"/>
              </a:solidFill>
              <a:latin typeface="黄彦文行书字体" pitchFamily="2" charset="-122"/>
              <a:ea typeface="黄彦文行书字体"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251520" y="1692097"/>
            <a:ext cx="2032940" cy="3672408"/>
          </a:xfrm>
          <a:prstGeom prst="rect">
            <a:avLst/>
          </a:prstGeom>
          <a:noFill/>
          <a:ln w="9525">
            <a:solidFill>
              <a:schemeClr val="accent1"/>
            </a:solidFill>
            <a:miter lim="800000"/>
            <a:headEnd/>
            <a:tailEnd/>
          </a:ln>
        </p:spPr>
      </p:pic>
      <p:sp>
        <p:nvSpPr>
          <p:cNvPr id="4" name="矩形 2"/>
          <p:cNvSpPr>
            <a:spLocks noChangeArrowheads="1"/>
          </p:cNvSpPr>
          <p:nvPr/>
        </p:nvSpPr>
        <p:spPr bwMode="auto">
          <a:xfrm>
            <a:off x="539552" y="611977"/>
            <a:ext cx="7560840"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业务办理</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偿还公积金贷款本息提取</a:t>
            </a:r>
            <a:endParaRPr lang="zh-CN" altLang="en-US" sz="2800" b="1" noProof="1">
              <a:solidFill>
                <a:srgbClr val="1083AD"/>
              </a:solidFill>
              <a:latin typeface="微软雅黑" pitchFamily="34" charset="-122"/>
              <a:ea typeface="微软雅黑" pitchFamily="34" charset="-122"/>
            </a:endParaRPr>
          </a:p>
        </p:txBody>
      </p:sp>
      <p:grpSp>
        <p:nvGrpSpPr>
          <p:cNvPr id="2" name="组合 18"/>
          <p:cNvGrpSpPr/>
          <p:nvPr/>
        </p:nvGrpSpPr>
        <p:grpSpPr>
          <a:xfrm>
            <a:off x="323528" y="4788441"/>
            <a:ext cx="432048" cy="584775"/>
            <a:chOff x="3491880" y="4221088"/>
            <a:chExt cx="432048" cy="584775"/>
          </a:xfrm>
        </p:grpSpPr>
        <p:sp>
          <p:nvSpPr>
            <p:cNvPr id="17" name="椭圆 16"/>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5</a:t>
              </a:r>
              <a:endParaRPr lang="zh-CN" altLang="en-US" sz="3200" dirty="0">
                <a:solidFill>
                  <a:schemeClr val="bg1"/>
                </a:solidFill>
              </a:endParaRPr>
            </a:p>
          </p:txBody>
        </p:sp>
      </p:grpSp>
      <p:pic>
        <p:nvPicPr>
          <p:cNvPr id="4099" name="Picture 3"/>
          <p:cNvPicPr>
            <a:picLocks noChangeAspect="1" noChangeArrowheads="1"/>
          </p:cNvPicPr>
          <p:nvPr/>
        </p:nvPicPr>
        <p:blipFill>
          <a:blip r:embed="rId4" cstate="print"/>
          <a:srcRect/>
          <a:stretch>
            <a:fillRect/>
          </a:stretch>
        </p:blipFill>
        <p:spPr bwMode="auto">
          <a:xfrm>
            <a:off x="2411760" y="1692097"/>
            <a:ext cx="2060750" cy="3672408"/>
          </a:xfrm>
          <a:prstGeom prst="rect">
            <a:avLst/>
          </a:prstGeom>
          <a:noFill/>
          <a:ln w="9525">
            <a:solidFill>
              <a:schemeClr val="accent1"/>
            </a:solidFill>
            <a:miter lim="800000"/>
            <a:headEnd/>
            <a:tailEnd/>
          </a:ln>
        </p:spPr>
      </p:pic>
      <p:pic>
        <p:nvPicPr>
          <p:cNvPr id="4100" name="Picture 4"/>
          <p:cNvPicPr>
            <a:picLocks noChangeAspect="1" noChangeArrowheads="1"/>
          </p:cNvPicPr>
          <p:nvPr/>
        </p:nvPicPr>
        <p:blipFill>
          <a:blip r:embed="rId5" cstate="print"/>
          <a:srcRect/>
          <a:stretch>
            <a:fillRect/>
          </a:stretch>
        </p:blipFill>
        <p:spPr bwMode="auto">
          <a:xfrm>
            <a:off x="4572000" y="1692097"/>
            <a:ext cx="2058163" cy="3672408"/>
          </a:xfrm>
          <a:prstGeom prst="rect">
            <a:avLst/>
          </a:prstGeom>
          <a:noFill/>
          <a:ln w="9525">
            <a:solidFill>
              <a:schemeClr val="accent1"/>
            </a:solidFill>
            <a:miter lim="800000"/>
            <a:headEnd/>
            <a:tailEnd/>
          </a:ln>
        </p:spPr>
      </p:pic>
      <p:pic>
        <p:nvPicPr>
          <p:cNvPr id="4101" name="Picture 5" descr="E:\公积金系统资料\手机app\偿还贷款本息提取\偿还贷款本息提取\9.png"/>
          <p:cNvPicPr>
            <a:picLocks noChangeAspect="1" noChangeArrowheads="1"/>
          </p:cNvPicPr>
          <p:nvPr/>
        </p:nvPicPr>
        <p:blipFill>
          <a:blip r:embed="rId6" cstate="print"/>
          <a:srcRect/>
          <a:stretch>
            <a:fillRect/>
          </a:stretch>
        </p:blipFill>
        <p:spPr bwMode="auto">
          <a:xfrm>
            <a:off x="6732240" y="1692098"/>
            <a:ext cx="2093379" cy="3672408"/>
          </a:xfrm>
          <a:prstGeom prst="rect">
            <a:avLst/>
          </a:prstGeom>
          <a:noFill/>
          <a:ln>
            <a:solidFill>
              <a:schemeClr val="accent1"/>
            </a:solidFill>
          </a:ln>
        </p:spPr>
      </p:pic>
      <p:grpSp>
        <p:nvGrpSpPr>
          <p:cNvPr id="3" name="组合 25"/>
          <p:cNvGrpSpPr/>
          <p:nvPr/>
        </p:nvGrpSpPr>
        <p:grpSpPr>
          <a:xfrm>
            <a:off x="2483768" y="4716433"/>
            <a:ext cx="432048" cy="584775"/>
            <a:chOff x="5148064" y="4725144"/>
            <a:chExt cx="432048" cy="584775"/>
          </a:xfrm>
        </p:grpSpPr>
        <p:sp>
          <p:nvSpPr>
            <p:cNvPr id="21" name="椭圆 20"/>
            <p:cNvSpPr/>
            <p:nvPr/>
          </p:nvSpPr>
          <p:spPr>
            <a:xfrm>
              <a:off x="5148064" y="4797152"/>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148064" y="4725144"/>
              <a:ext cx="288032" cy="584775"/>
            </a:xfrm>
            <a:prstGeom prst="rect">
              <a:avLst/>
            </a:prstGeom>
            <a:noFill/>
          </p:spPr>
          <p:txBody>
            <a:bodyPr wrap="square" rtlCol="0">
              <a:spAutoFit/>
            </a:bodyPr>
            <a:lstStyle/>
            <a:p>
              <a:r>
                <a:rPr lang="en-US" altLang="zh-CN" sz="3200" dirty="0" smtClean="0">
                  <a:solidFill>
                    <a:schemeClr val="bg1"/>
                  </a:solidFill>
                </a:rPr>
                <a:t>6</a:t>
              </a:r>
              <a:endParaRPr lang="zh-CN" altLang="en-US" sz="3200" dirty="0">
                <a:solidFill>
                  <a:schemeClr val="bg1"/>
                </a:solidFill>
              </a:endParaRPr>
            </a:p>
          </p:txBody>
        </p:sp>
      </p:grpSp>
      <p:grpSp>
        <p:nvGrpSpPr>
          <p:cNvPr id="5" name="组合 22"/>
          <p:cNvGrpSpPr/>
          <p:nvPr/>
        </p:nvGrpSpPr>
        <p:grpSpPr>
          <a:xfrm>
            <a:off x="4644008" y="4716433"/>
            <a:ext cx="432048" cy="584775"/>
            <a:chOff x="3491880" y="4221088"/>
            <a:chExt cx="432048" cy="584775"/>
          </a:xfrm>
        </p:grpSpPr>
        <p:sp>
          <p:nvSpPr>
            <p:cNvPr id="24" name="椭圆 23"/>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7</a:t>
              </a:r>
              <a:endParaRPr lang="zh-CN" altLang="en-US" sz="3200" dirty="0">
                <a:solidFill>
                  <a:schemeClr val="bg1"/>
                </a:solidFill>
              </a:endParaRPr>
            </a:p>
          </p:txBody>
        </p:sp>
      </p:grpSp>
      <p:grpSp>
        <p:nvGrpSpPr>
          <p:cNvPr id="6" name="组合 22"/>
          <p:cNvGrpSpPr/>
          <p:nvPr/>
        </p:nvGrpSpPr>
        <p:grpSpPr>
          <a:xfrm>
            <a:off x="6804248" y="4716433"/>
            <a:ext cx="432048" cy="584775"/>
            <a:chOff x="3491880" y="4221088"/>
            <a:chExt cx="432048" cy="584775"/>
          </a:xfrm>
        </p:grpSpPr>
        <p:sp>
          <p:nvSpPr>
            <p:cNvPr id="30" name="椭圆 29"/>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8</a:t>
              </a:r>
              <a:endParaRPr lang="zh-CN" altLang="en-US" sz="3200" dirty="0">
                <a:solidFill>
                  <a:schemeClr val="bg1"/>
                </a:solidFill>
              </a:endParaRPr>
            </a:p>
          </p:txBody>
        </p:sp>
      </p:grpSp>
      <p:sp>
        <p:nvSpPr>
          <p:cNvPr id="23" name="TextBox 22"/>
          <p:cNvSpPr txBox="1"/>
          <p:nvPr/>
        </p:nvSpPr>
        <p:spPr>
          <a:xfrm>
            <a:off x="395536" y="5589240"/>
            <a:ext cx="1728192" cy="369332"/>
          </a:xfrm>
          <a:prstGeom prst="rect">
            <a:avLst/>
          </a:prstGeom>
          <a:noFill/>
        </p:spPr>
        <p:txBody>
          <a:bodyPr wrap="square" rtlCol="0">
            <a:spAutoFit/>
          </a:bodyPr>
          <a:lstStyle/>
          <a:p>
            <a:r>
              <a:rPr lang="zh-CN" altLang="en-US" dirty="0" smtClean="0">
                <a:solidFill>
                  <a:srgbClr val="0070C0"/>
                </a:solidFill>
                <a:latin typeface="黄彦文行书字体" pitchFamily="2" charset="-122"/>
                <a:ea typeface="黄彦文行书字体" pitchFamily="2" charset="-122"/>
              </a:rPr>
              <a:t>选择银行卡号</a:t>
            </a:r>
            <a:endParaRPr lang="zh-CN" altLang="en-US" dirty="0">
              <a:solidFill>
                <a:srgbClr val="0070C0"/>
              </a:solidFill>
              <a:latin typeface="黄彦文行书字体" pitchFamily="2" charset="-122"/>
              <a:ea typeface="黄彦文行书字体" pitchFamily="2" charset="-122"/>
            </a:endParaRPr>
          </a:p>
        </p:txBody>
      </p:sp>
      <p:sp>
        <p:nvSpPr>
          <p:cNvPr id="26" name="TextBox 25"/>
          <p:cNvSpPr txBox="1"/>
          <p:nvPr/>
        </p:nvSpPr>
        <p:spPr>
          <a:xfrm>
            <a:off x="2627784" y="5589240"/>
            <a:ext cx="1728192" cy="369332"/>
          </a:xfrm>
          <a:prstGeom prst="rect">
            <a:avLst/>
          </a:prstGeom>
          <a:noFill/>
        </p:spPr>
        <p:txBody>
          <a:bodyPr wrap="square" rtlCol="0">
            <a:spAutoFit/>
          </a:bodyPr>
          <a:lstStyle/>
          <a:p>
            <a:r>
              <a:rPr lang="zh-CN" altLang="en-US" dirty="0" smtClean="0">
                <a:solidFill>
                  <a:srgbClr val="0070C0"/>
                </a:solidFill>
                <a:latin typeface="黄彦文行书字体" pitchFamily="2" charset="-122"/>
                <a:ea typeface="黄彦文行书字体" pitchFamily="2" charset="-122"/>
              </a:rPr>
              <a:t>选择婚姻状态</a:t>
            </a:r>
            <a:endParaRPr lang="zh-CN" altLang="en-US" dirty="0">
              <a:solidFill>
                <a:srgbClr val="0070C0"/>
              </a:solidFill>
              <a:latin typeface="黄彦文行书字体" pitchFamily="2" charset="-122"/>
              <a:ea typeface="黄彦文行书字体" pitchFamily="2" charset="-122"/>
            </a:endParaRPr>
          </a:p>
        </p:txBody>
      </p:sp>
      <p:sp>
        <p:nvSpPr>
          <p:cNvPr id="27" name="TextBox 26"/>
          <p:cNvSpPr txBox="1"/>
          <p:nvPr/>
        </p:nvSpPr>
        <p:spPr>
          <a:xfrm>
            <a:off x="4788024" y="5589240"/>
            <a:ext cx="1728192" cy="369332"/>
          </a:xfrm>
          <a:prstGeom prst="rect">
            <a:avLst/>
          </a:prstGeom>
          <a:noFill/>
        </p:spPr>
        <p:txBody>
          <a:bodyPr wrap="square" rtlCol="0">
            <a:spAutoFit/>
          </a:bodyPr>
          <a:lstStyle/>
          <a:p>
            <a:pPr algn="ctr"/>
            <a:r>
              <a:rPr lang="zh-CN" altLang="en-US" dirty="0" smtClean="0">
                <a:solidFill>
                  <a:srgbClr val="0070C0"/>
                </a:solidFill>
                <a:latin typeface="黄彦文行书字体" pitchFamily="2" charset="-122"/>
                <a:ea typeface="黄彦文行书字体" pitchFamily="2" charset="-122"/>
              </a:rPr>
              <a:t>核对信息</a:t>
            </a:r>
            <a:endParaRPr lang="zh-CN" altLang="en-US" dirty="0">
              <a:solidFill>
                <a:srgbClr val="0070C0"/>
              </a:solidFill>
              <a:latin typeface="黄彦文行书字体" pitchFamily="2" charset="-122"/>
              <a:ea typeface="黄彦文行书字体" pitchFamily="2" charset="-122"/>
            </a:endParaRPr>
          </a:p>
        </p:txBody>
      </p:sp>
      <p:sp>
        <p:nvSpPr>
          <p:cNvPr id="28" name="TextBox 27"/>
          <p:cNvSpPr txBox="1"/>
          <p:nvPr/>
        </p:nvSpPr>
        <p:spPr>
          <a:xfrm>
            <a:off x="6948264" y="5589240"/>
            <a:ext cx="1944216" cy="369332"/>
          </a:xfrm>
          <a:prstGeom prst="rect">
            <a:avLst/>
          </a:prstGeom>
          <a:noFill/>
        </p:spPr>
        <p:txBody>
          <a:bodyPr wrap="square" rtlCol="0">
            <a:spAutoFit/>
          </a:bodyPr>
          <a:lstStyle/>
          <a:p>
            <a:pPr algn="ctr"/>
            <a:r>
              <a:rPr lang="zh-CN" altLang="en-US" dirty="0" smtClean="0">
                <a:solidFill>
                  <a:srgbClr val="0070C0"/>
                </a:solidFill>
                <a:latin typeface="黄彦文行书字体" pitchFamily="2" charset="-122"/>
                <a:ea typeface="黄彦文行书字体" pitchFamily="2" charset="-122"/>
              </a:rPr>
              <a:t>上传身份证照片</a:t>
            </a:r>
            <a:endParaRPr lang="zh-CN" altLang="en-US" dirty="0">
              <a:solidFill>
                <a:srgbClr val="0070C0"/>
              </a:solidFill>
              <a:latin typeface="黄彦文行书字体" pitchFamily="2" charset="-122"/>
              <a:ea typeface="黄彦文行书字体"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公积金系统资料\手机app\偿还贷款本息提取\偿还贷款本息提取\1.png"/>
          <p:cNvPicPr>
            <a:picLocks noChangeAspect="1" noChangeArrowheads="1"/>
          </p:cNvPicPr>
          <p:nvPr/>
        </p:nvPicPr>
        <p:blipFill>
          <a:blip r:embed="rId3" cstate="print"/>
          <a:srcRect/>
          <a:stretch>
            <a:fillRect/>
          </a:stretch>
        </p:blipFill>
        <p:spPr bwMode="auto">
          <a:xfrm>
            <a:off x="218291" y="1412776"/>
            <a:ext cx="2193469" cy="3899500"/>
          </a:xfrm>
          <a:prstGeom prst="rect">
            <a:avLst/>
          </a:prstGeom>
          <a:noFill/>
          <a:ln>
            <a:solidFill>
              <a:schemeClr val="accent1"/>
            </a:solidFill>
          </a:ln>
        </p:spPr>
      </p:pic>
      <p:pic>
        <p:nvPicPr>
          <p:cNvPr id="5122" name="Picture 2" descr="E:\公积金系统资料\手机app\离退休\离退休\1.jpg"/>
          <p:cNvPicPr>
            <a:picLocks noChangeAspect="1" noChangeArrowheads="1"/>
          </p:cNvPicPr>
          <p:nvPr/>
        </p:nvPicPr>
        <p:blipFill>
          <a:blip r:embed="rId4" cstate="print"/>
          <a:srcRect/>
          <a:stretch>
            <a:fillRect/>
          </a:stretch>
        </p:blipFill>
        <p:spPr bwMode="auto">
          <a:xfrm>
            <a:off x="2195736" y="1628800"/>
            <a:ext cx="2227748" cy="3960440"/>
          </a:xfrm>
          <a:prstGeom prst="rect">
            <a:avLst/>
          </a:prstGeom>
          <a:noFill/>
          <a:ln>
            <a:solidFill>
              <a:schemeClr val="accent1"/>
            </a:solidFill>
          </a:ln>
        </p:spPr>
      </p:pic>
      <p:sp>
        <p:nvSpPr>
          <p:cNvPr id="4" name="矩形 2"/>
          <p:cNvSpPr>
            <a:spLocks noChangeArrowheads="1"/>
          </p:cNvSpPr>
          <p:nvPr/>
        </p:nvSpPr>
        <p:spPr bwMode="auto">
          <a:xfrm>
            <a:off x="539552" y="404664"/>
            <a:ext cx="7560840"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业务办理</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离退休提取</a:t>
            </a:r>
            <a:endParaRPr lang="zh-CN" altLang="en-US" sz="2800" b="1" noProof="1">
              <a:solidFill>
                <a:srgbClr val="1083AD"/>
              </a:solidFill>
              <a:latin typeface="微软雅黑" pitchFamily="34" charset="-122"/>
              <a:ea typeface="微软雅黑" pitchFamily="34" charset="-122"/>
            </a:endParaRPr>
          </a:p>
        </p:txBody>
      </p:sp>
      <p:grpSp>
        <p:nvGrpSpPr>
          <p:cNvPr id="2" name="组合 18"/>
          <p:cNvGrpSpPr/>
          <p:nvPr/>
        </p:nvGrpSpPr>
        <p:grpSpPr>
          <a:xfrm>
            <a:off x="251520" y="4725144"/>
            <a:ext cx="432048" cy="584775"/>
            <a:chOff x="3491880" y="4221088"/>
            <a:chExt cx="432048" cy="584775"/>
          </a:xfrm>
        </p:grpSpPr>
        <p:sp>
          <p:nvSpPr>
            <p:cNvPr id="17" name="椭圆 16"/>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1</a:t>
              </a:r>
              <a:endParaRPr lang="zh-CN" altLang="en-US" sz="3200" dirty="0">
                <a:solidFill>
                  <a:schemeClr val="bg1"/>
                </a:solidFill>
              </a:endParaRPr>
            </a:p>
          </p:txBody>
        </p:sp>
      </p:grpSp>
      <p:grpSp>
        <p:nvGrpSpPr>
          <p:cNvPr id="3" name="组合 25"/>
          <p:cNvGrpSpPr/>
          <p:nvPr/>
        </p:nvGrpSpPr>
        <p:grpSpPr>
          <a:xfrm>
            <a:off x="2267744" y="5085184"/>
            <a:ext cx="432048" cy="584775"/>
            <a:chOff x="5148064" y="4725144"/>
            <a:chExt cx="432048" cy="584775"/>
          </a:xfrm>
        </p:grpSpPr>
        <p:sp>
          <p:nvSpPr>
            <p:cNvPr id="21" name="椭圆 20"/>
            <p:cNvSpPr/>
            <p:nvPr/>
          </p:nvSpPr>
          <p:spPr>
            <a:xfrm>
              <a:off x="5148064" y="4797152"/>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148064" y="4725144"/>
              <a:ext cx="288032" cy="584775"/>
            </a:xfrm>
            <a:prstGeom prst="rect">
              <a:avLst/>
            </a:prstGeom>
            <a:noFill/>
          </p:spPr>
          <p:txBody>
            <a:bodyPr wrap="square" rtlCol="0">
              <a:spAutoFit/>
            </a:bodyPr>
            <a:lstStyle/>
            <a:p>
              <a:r>
                <a:rPr lang="en-US" altLang="zh-CN" sz="3200" dirty="0" smtClean="0">
                  <a:solidFill>
                    <a:schemeClr val="bg1"/>
                  </a:solidFill>
                </a:rPr>
                <a:t>2</a:t>
              </a:r>
              <a:endParaRPr lang="zh-CN" altLang="en-US" sz="3200" dirty="0">
                <a:solidFill>
                  <a:schemeClr val="bg1"/>
                </a:solidFill>
              </a:endParaRPr>
            </a:p>
          </p:txBody>
        </p:sp>
      </p:grpSp>
      <p:sp>
        <p:nvSpPr>
          <p:cNvPr id="19" name="TextBox 18"/>
          <p:cNvSpPr txBox="1"/>
          <p:nvPr/>
        </p:nvSpPr>
        <p:spPr>
          <a:xfrm>
            <a:off x="323528" y="5373216"/>
            <a:ext cx="1728192" cy="646331"/>
          </a:xfrm>
          <a:prstGeom prst="rect">
            <a:avLst/>
          </a:prstGeom>
          <a:noFill/>
        </p:spPr>
        <p:txBody>
          <a:bodyPr wrap="square" rtlCol="0">
            <a:spAutoFit/>
          </a:bodyPr>
          <a:lstStyle/>
          <a:p>
            <a:pPr algn="ctr"/>
            <a:r>
              <a:rPr lang="zh-CN" altLang="en-US" dirty="0" smtClean="0">
                <a:solidFill>
                  <a:srgbClr val="0070C0"/>
                </a:solidFill>
                <a:latin typeface="黄彦文行书字体" pitchFamily="2" charset="-122"/>
                <a:ea typeface="黄彦文行书字体" pitchFamily="2" charset="-122"/>
              </a:rPr>
              <a:t>选择“离退休提取”</a:t>
            </a:r>
            <a:endParaRPr lang="zh-CN" altLang="en-US" dirty="0">
              <a:solidFill>
                <a:srgbClr val="0070C0"/>
              </a:solidFill>
              <a:latin typeface="黄彦文行书字体" pitchFamily="2" charset="-122"/>
              <a:ea typeface="黄彦文行书字体" pitchFamily="2" charset="-122"/>
            </a:endParaRPr>
          </a:p>
        </p:txBody>
      </p:sp>
      <p:pic>
        <p:nvPicPr>
          <p:cNvPr id="5123" name="Picture 3" descr="E:\公积金系统资料\手机app\离退休\离退休\3.png"/>
          <p:cNvPicPr>
            <a:picLocks noChangeAspect="1" noChangeArrowheads="1"/>
          </p:cNvPicPr>
          <p:nvPr/>
        </p:nvPicPr>
        <p:blipFill>
          <a:blip r:embed="rId5" cstate="print"/>
          <a:srcRect/>
          <a:stretch>
            <a:fillRect/>
          </a:stretch>
        </p:blipFill>
        <p:spPr bwMode="auto">
          <a:xfrm>
            <a:off x="4355976" y="1412776"/>
            <a:ext cx="2242008" cy="3985792"/>
          </a:xfrm>
          <a:prstGeom prst="rect">
            <a:avLst/>
          </a:prstGeom>
          <a:noFill/>
          <a:ln>
            <a:solidFill>
              <a:schemeClr val="accent1"/>
            </a:solidFill>
          </a:ln>
        </p:spPr>
      </p:pic>
      <p:grpSp>
        <p:nvGrpSpPr>
          <p:cNvPr id="5" name="组合 22"/>
          <p:cNvGrpSpPr/>
          <p:nvPr/>
        </p:nvGrpSpPr>
        <p:grpSpPr>
          <a:xfrm>
            <a:off x="4427984" y="4725144"/>
            <a:ext cx="432048" cy="584775"/>
            <a:chOff x="3491880" y="4221088"/>
            <a:chExt cx="432048" cy="584775"/>
          </a:xfrm>
        </p:grpSpPr>
        <p:sp>
          <p:nvSpPr>
            <p:cNvPr id="24" name="椭圆 23"/>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3</a:t>
              </a:r>
              <a:endParaRPr lang="zh-CN" altLang="en-US" sz="3200" dirty="0">
                <a:solidFill>
                  <a:schemeClr val="bg1"/>
                </a:solidFill>
              </a:endParaRPr>
            </a:p>
          </p:txBody>
        </p:sp>
      </p:grpSp>
      <p:pic>
        <p:nvPicPr>
          <p:cNvPr id="5124" name="Picture 4" descr="E:\公积金系统资料\手机app\离退休\离退休\7.jpg"/>
          <p:cNvPicPr>
            <a:picLocks noChangeAspect="1" noChangeArrowheads="1"/>
          </p:cNvPicPr>
          <p:nvPr/>
        </p:nvPicPr>
        <p:blipFill>
          <a:blip r:embed="rId6" cstate="print"/>
          <a:srcRect/>
          <a:stretch>
            <a:fillRect/>
          </a:stretch>
        </p:blipFill>
        <p:spPr bwMode="auto">
          <a:xfrm>
            <a:off x="6516216" y="1628800"/>
            <a:ext cx="2267490" cy="4031093"/>
          </a:xfrm>
          <a:prstGeom prst="rect">
            <a:avLst/>
          </a:prstGeom>
          <a:noFill/>
          <a:ln>
            <a:solidFill>
              <a:schemeClr val="accent1"/>
            </a:solidFill>
          </a:ln>
        </p:spPr>
      </p:pic>
      <p:grpSp>
        <p:nvGrpSpPr>
          <p:cNvPr id="6" name="组合 22"/>
          <p:cNvGrpSpPr/>
          <p:nvPr/>
        </p:nvGrpSpPr>
        <p:grpSpPr>
          <a:xfrm>
            <a:off x="6660232" y="4941168"/>
            <a:ext cx="432048" cy="584775"/>
            <a:chOff x="3491880" y="4221088"/>
            <a:chExt cx="432048" cy="584775"/>
          </a:xfrm>
        </p:grpSpPr>
        <p:sp>
          <p:nvSpPr>
            <p:cNvPr id="30" name="椭圆 29"/>
            <p:cNvSpPr/>
            <p:nvPr/>
          </p:nvSpPr>
          <p:spPr>
            <a:xfrm>
              <a:off x="3491880" y="4293096"/>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3491880" y="4221088"/>
              <a:ext cx="288032" cy="584775"/>
            </a:xfrm>
            <a:prstGeom prst="rect">
              <a:avLst/>
            </a:prstGeom>
            <a:noFill/>
          </p:spPr>
          <p:txBody>
            <a:bodyPr wrap="square" rtlCol="0">
              <a:spAutoFit/>
            </a:bodyPr>
            <a:lstStyle/>
            <a:p>
              <a:r>
                <a:rPr lang="en-US" altLang="zh-CN" sz="3200" dirty="0" smtClean="0">
                  <a:solidFill>
                    <a:schemeClr val="bg1"/>
                  </a:solidFill>
                </a:rPr>
                <a:t>4</a:t>
              </a:r>
              <a:endParaRPr lang="zh-CN" altLang="en-US" sz="3200" dirty="0">
                <a:solidFill>
                  <a:schemeClr val="bg1"/>
                </a:solidFill>
              </a:endParaRPr>
            </a:p>
          </p:txBody>
        </p:sp>
      </p:grpSp>
      <p:sp>
        <p:nvSpPr>
          <p:cNvPr id="23" name="TextBox 22"/>
          <p:cNvSpPr txBox="1"/>
          <p:nvPr/>
        </p:nvSpPr>
        <p:spPr>
          <a:xfrm>
            <a:off x="2483768" y="5733256"/>
            <a:ext cx="1728192" cy="369332"/>
          </a:xfrm>
          <a:prstGeom prst="rect">
            <a:avLst/>
          </a:prstGeom>
          <a:noFill/>
        </p:spPr>
        <p:txBody>
          <a:bodyPr wrap="square" rtlCol="0">
            <a:spAutoFit/>
          </a:bodyPr>
          <a:lstStyle/>
          <a:p>
            <a:pPr algn="ctr"/>
            <a:r>
              <a:rPr lang="zh-CN" altLang="en-US" dirty="0" smtClean="0">
                <a:solidFill>
                  <a:srgbClr val="0070C0"/>
                </a:solidFill>
                <a:latin typeface="黄彦文行书字体" pitchFamily="2" charset="-122"/>
                <a:ea typeface="黄彦文行书字体" pitchFamily="2" charset="-122"/>
              </a:rPr>
              <a:t>点击“我同意”</a:t>
            </a:r>
            <a:endParaRPr lang="zh-CN" altLang="en-US" dirty="0">
              <a:solidFill>
                <a:srgbClr val="0070C0"/>
              </a:solidFill>
              <a:latin typeface="黄彦文行书字体" pitchFamily="2" charset="-122"/>
              <a:ea typeface="黄彦文行书字体" pitchFamily="2" charset="-122"/>
            </a:endParaRPr>
          </a:p>
        </p:txBody>
      </p:sp>
      <p:sp>
        <p:nvSpPr>
          <p:cNvPr id="26" name="TextBox 25"/>
          <p:cNvSpPr txBox="1"/>
          <p:nvPr/>
        </p:nvSpPr>
        <p:spPr>
          <a:xfrm>
            <a:off x="4644008" y="5517232"/>
            <a:ext cx="1728192" cy="646331"/>
          </a:xfrm>
          <a:prstGeom prst="rect">
            <a:avLst/>
          </a:prstGeom>
          <a:noFill/>
        </p:spPr>
        <p:txBody>
          <a:bodyPr wrap="square" rtlCol="0">
            <a:spAutoFit/>
          </a:bodyPr>
          <a:lstStyle/>
          <a:p>
            <a:pPr algn="ctr"/>
            <a:r>
              <a:rPr lang="zh-CN" altLang="en-US" dirty="0" smtClean="0">
                <a:solidFill>
                  <a:srgbClr val="0070C0"/>
                </a:solidFill>
                <a:latin typeface="黄彦文行书字体" pitchFamily="2" charset="-122"/>
                <a:ea typeface="黄彦文行书字体" pitchFamily="2" charset="-122"/>
              </a:rPr>
              <a:t>上传文件及身份信息</a:t>
            </a:r>
            <a:endParaRPr lang="zh-CN" altLang="en-US" dirty="0">
              <a:solidFill>
                <a:srgbClr val="0070C0"/>
              </a:solidFill>
              <a:latin typeface="黄彦文行书字体" pitchFamily="2" charset="-122"/>
              <a:ea typeface="黄彦文行书字体" pitchFamily="2" charset="-122"/>
            </a:endParaRPr>
          </a:p>
        </p:txBody>
      </p:sp>
      <p:sp>
        <p:nvSpPr>
          <p:cNvPr id="27" name="TextBox 26"/>
          <p:cNvSpPr txBox="1"/>
          <p:nvPr/>
        </p:nvSpPr>
        <p:spPr>
          <a:xfrm>
            <a:off x="6876256" y="5805264"/>
            <a:ext cx="1728192" cy="369332"/>
          </a:xfrm>
          <a:prstGeom prst="rect">
            <a:avLst/>
          </a:prstGeom>
          <a:noFill/>
        </p:spPr>
        <p:txBody>
          <a:bodyPr wrap="square" rtlCol="0">
            <a:spAutoFit/>
          </a:bodyPr>
          <a:lstStyle/>
          <a:p>
            <a:pPr algn="ctr"/>
            <a:r>
              <a:rPr lang="zh-CN" altLang="en-US" dirty="0" smtClean="0">
                <a:solidFill>
                  <a:srgbClr val="0070C0"/>
                </a:solidFill>
                <a:latin typeface="黄彦文行书字体" pitchFamily="2" charset="-122"/>
                <a:ea typeface="黄彦文行书字体" pitchFamily="2" charset="-122"/>
              </a:rPr>
              <a:t>提交中心审核</a:t>
            </a:r>
            <a:endParaRPr lang="zh-CN" altLang="en-US" dirty="0">
              <a:solidFill>
                <a:srgbClr val="0070C0"/>
              </a:solidFill>
              <a:latin typeface="黄彦文行书字体" pitchFamily="2" charset="-122"/>
              <a:ea typeface="黄彦文行书字体"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827584" y="3030051"/>
            <a:ext cx="7429500" cy="830997"/>
          </a:xfrm>
          <a:prstGeom prst="rect">
            <a:avLst/>
          </a:prstGeom>
          <a:noFill/>
          <a:ln w="9525">
            <a:noFill/>
            <a:miter lim="800000"/>
            <a:headEnd/>
            <a:tailEnd/>
          </a:ln>
        </p:spPr>
        <p:txBody>
          <a:bodyPr wrap="square" anchor="b">
            <a:spAutoFit/>
          </a:bodyPr>
          <a:lstStyle/>
          <a:p>
            <a:pPr algn="ctr"/>
            <a:r>
              <a:rPr lang="zh-CN" altLang="en-US" sz="2800" b="1" dirty="0" smtClean="0">
                <a:solidFill>
                  <a:srgbClr val="1083AD"/>
                </a:solidFill>
                <a:latin typeface="微软雅黑" pitchFamily="34" charset="-122"/>
                <a:ea typeface="微软雅黑" pitchFamily="34" charset="-122"/>
              </a:rPr>
              <a:t>三、手机</a:t>
            </a:r>
            <a:r>
              <a:rPr lang="en-US" altLang="zh-CN" sz="2800" b="1" dirty="0" smtClean="0">
                <a:solidFill>
                  <a:srgbClr val="1083AD"/>
                </a:solidFill>
                <a:latin typeface="微软雅黑" pitchFamily="34" charset="-122"/>
                <a:ea typeface="微软雅黑" pitchFamily="34" charset="-122"/>
              </a:rPr>
              <a:t>APP</a:t>
            </a:r>
            <a:endParaRPr lang="zh-CN" altLang="en-US" sz="2800" b="1" dirty="0" smtClean="0">
              <a:solidFill>
                <a:srgbClr val="1083AD"/>
              </a:solidFill>
              <a:latin typeface="微软雅黑" pitchFamily="34" charset="-122"/>
              <a:ea typeface="微软雅黑" pitchFamily="34" charset="-122"/>
            </a:endParaRPr>
          </a:p>
          <a:p>
            <a:r>
              <a:rPr lang="en-US" altLang="zh-CN" sz="2000" b="1" dirty="0" smtClean="0">
                <a:latin typeface="仿宋" pitchFamily="49" charset="-122"/>
                <a:ea typeface="仿宋" pitchFamily="49" charset="-122"/>
              </a:rPr>
              <a:t>            </a:t>
            </a:r>
          </a:p>
        </p:txBody>
      </p:sp>
      <p:sp>
        <p:nvSpPr>
          <p:cNvPr id="7" name="矩形 6"/>
          <p:cNvSpPr/>
          <p:nvPr/>
        </p:nvSpPr>
        <p:spPr>
          <a:xfrm>
            <a:off x="1" y="3054439"/>
            <a:ext cx="2987824" cy="431800"/>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8" name="矩形 7"/>
          <p:cNvSpPr/>
          <p:nvPr/>
        </p:nvSpPr>
        <p:spPr>
          <a:xfrm>
            <a:off x="6228184" y="3054439"/>
            <a:ext cx="2915816" cy="431800"/>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扫码下载安装</a:t>
            </a:r>
            <a:endParaRPr lang="zh-CN" altLang="en-US" sz="2800" b="1" noProof="1">
              <a:solidFill>
                <a:srgbClr val="1083AD"/>
              </a:solidFill>
              <a:latin typeface="微软雅黑" pitchFamily="34" charset="-122"/>
              <a:ea typeface="微软雅黑" pitchFamily="34" charset="-122"/>
            </a:endParaRPr>
          </a:p>
        </p:txBody>
      </p:sp>
      <p:grpSp>
        <p:nvGrpSpPr>
          <p:cNvPr id="33" name="组合 32"/>
          <p:cNvGrpSpPr/>
          <p:nvPr/>
        </p:nvGrpSpPr>
        <p:grpSpPr>
          <a:xfrm>
            <a:off x="467544" y="1340768"/>
            <a:ext cx="2592288" cy="5062639"/>
            <a:chOff x="467544" y="1340768"/>
            <a:chExt cx="2592288" cy="5062639"/>
          </a:xfrm>
        </p:grpSpPr>
        <p:pic>
          <p:nvPicPr>
            <p:cNvPr id="1027" name="Picture 3" descr="E:\成果展\ps素材库\常用素材\手机模型.png"/>
            <p:cNvPicPr>
              <a:picLocks noChangeAspect="1" noChangeArrowheads="1"/>
            </p:cNvPicPr>
            <p:nvPr/>
          </p:nvPicPr>
          <p:blipFill>
            <a:blip r:embed="rId3" cstate="print"/>
            <a:srcRect/>
            <a:stretch>
              <a:fillRect/>
            </a:stretch>
          </p:blipFill>
          <p:spPr bwMode="auto">
            <a:xfrm>
              <a:off x="467544" y="1340768"/>
              <a:ext cx="2592288" cy="5062639"/>
            </a:xfrm>
            <a:prstGeom prst="rect">
              <a:avLst/>
            </a:prstGeom>
            <a:noFill/>
          </p:spPr>
        </p:pic>
        <p:sp>
          <p:nvSpPr>
            <p:cNvPr id="15" name="矩形 14"/>
            <p:cNvSpPr/>
            <p:nvPr/>
          </p:nvSpPr>
          <p:spPr>
            <a:xfrm>
              <a:off x="683568" y="2132856"/>
              <a:ext cx="2088232" cy="3384376"/>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grpSp>
          <p:nvGrpSpPr>
            <p:cNvPr id="3" name="组合 20"/>
            <p:cNvGrpSpPr/>
            <p:nvPr/>
          </p:nvGrpSpPr>
          <p:grpSpPr>
            <a:xfrm>
              <a:off x="755576" y="3140968"/>
              <a:ext cx="504056" cy="504056"/>
              <a:chOff x="971600" y="2780928"/>
              <a:chExt cx="504056" cy="504056"/>
            </a:xfrm>
          </p:grpSpPr>
          <p:cxnSp>
            <p:nvCxnSpPr>
              <p:cNvPr id="18" name="直接连接符 17"/>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20" name="直接连接符 19"/>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grpSp>
          <p:nvGrpSpPr>
            <p:cNvPr id="5" name="组合 21"/>
            <p:cNvGrpSpPr/>
            <p:nvPr/>
          </p:nvGrpSpPr>
          <p:grpSpPr>
            <a:xfrm rot="5400000">
              <a:off x="2195736" y="3140968"/>
              <a:ext cx="504056" cy="504056"/>
              <a:chOff x="971600" y="2780928"/>
              <a:chExt cx="504056" cy="504056"/>
            </a:xfrm>
          </p:grpSpPr>
          <p:cxnSp>
            <p:nvCxnSpPr>
              <p:cNvPr id="23" name="直接连接符 22"/>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24" name="直接连接符 23"/>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grpSp>
          <p:nvGrpSpPr>
            <p:cNvPr id="6" name="组合 24"/>
            <p:cNvGrpSpPr/>
            <p:nvPr/>
          </p:nvGrpSpPr>
          <p:grpSpPr>
            <a:xfrm rot="10800000">
              <a:off x="2195737" y="4653136"/>
              <a:ext cx="504056" cy="504056"/>
              <a:chOff x="971600" y="2780928"/>
              <a:chExt cx="504056" cy="504056"/>
            </a:xfrm>
          </p:grpSpPr>
          <p:cxnSp>
            <p:nvCxnSpPr>
              <p:cNvPr id="26" name="直接连接符 25"/>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27" name="直接连接符 26"/>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grpSp>
          <p:nvGrpSpPr>
            <p:cNvPr id="7" name="组合 27"/>
            <p:cNvGrpSpPr/>
            <p:nvPr/>
          </p:nvGrpSpPr>
          <p:grpSpPr>
            <a:xfrm rot="16200000">
              <a:off x="755576" y="4653136"/>
              <a:ext cx="504056" cy="504056"/>
              <a:chOff x="971600" y="2780928"/>
              <a:chExt cx="504056" cy="504056"/>
            </a:xfrm>
          </p:grpSpPr>
          <p:cxnSp>
            <p:nvCxnSpPr>
              <p:cNvPr id="29" name="直接连接符 28"/>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30" name="直接连接符 29"/>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sp>
          <p:nvSpPr>
            <p:cNvPr id="13" name="TextBox 12"/>
            <p:cNvSpPr txBox="1"/>
            <p:nvPr/>
          </p:nvSpPr>
          <p:spPr>
            <a:xfrm>
              <a:off x="827584" y="2348880"/>
              <a:ext cx="1830403" cy="461665"/>
            </a:xfrm>
            <a:prstGeom prst="rect">
              <a:avLst/>
            </a:prstGeom>
            <a:noFill/>
          </p:spPr>
          <p:txBody>
            <a:bodyPr vert="horz" wrap="square" rtlCol="0">
              <a:spAutoFit/>
            </a:bodyPr>
            <a:lstStyle/>
            <a:p>
              <a:pPr algn="ctr"/>
              <a:r>
                <a:rPr lang="zh-CN" altLang="en-US" sz="2400" b="1" dirty="0" smtClean="0">
                  <a:latin typeface="微软雅黑" pitchFamily="34" charset="-122"/>
                  <a:ea typeface="微软雅黑" pitchFamily="34" charset="-122"/>
                </a:rPr>
                <a:t>手机扫一扫</a:t>
              </a:r>
              <a:endParaRPr lang="zh-CN" altLang="en-US" sz="2400" b="1" dirty="0">
                <a:latin typeface="微软雅黑" pitchFamily="34" charset="-122"/>
                <a:ea typeface="微软雅黑" pitchFamily="34" charset="-122"/>
              </a:endParaRPr>
            </a:p>
          </p:txBody>
        </p:sp>
        <p:pic>
          <p:nvPicPr>
            <p:cNvPr id="28" name="Picture 2" descr="E:\公积金系统资料\系统宣传相关\2018年下乡宣传\手机APP二维码（定）20180417.png"/>
            <p:cNvPicPr>
              <a:picLocks noChangeAspect="1" noChangeArrowheads="1"/>
            </p:cNvPicPr>
            <p:nvPr/>
          </p:nvPicPr>
          <p:blipFill>
            <a:blip r:embed="rId4" cstate="print"/>
            <a:srcRect/>
            <a:stretch>
              <a:fillRect/>
            </a:stretch>
          </p:blipFill>
          <p:spPr bwMode="auto">
            <a:xfrm>
              <a:off x="827584" y="3284984"/>
              <a:ext cx="1728192" cy="1728192"/>
            </a:xfrm>
            <a:prstGeom prst="rect">
              <a:avLst/>
            </a:prstGeom>
            <a:noFill/>
            <a:ln>
              <a:solidFill>
                <a:schemeClr val="accent1"/>
              </a:solidFill>
            </a:ln>
          </p:spPr>
        </p:pic>
      </p:grpSp>
      <p:grpSp>
        <p:nvGrpSpPr>
          <p:cNvPr id="31" name="组合 30"/>
          <p:cNvGrpSpPr/>
          <p:nvPr/>
        </p:nvGrpSpPr>
        <p:grpSpPr>
          <a:xfrm>
            <a:off x="3347864" y="1268760"/>
            <a:ext cx="2592288" cy="5062639"/>
            <a:chOff x="3347864" y="1268760"/>
            <a:chExt cx="2592288" cy="5062639"/>
          </a:xfrm>
        </p:grpSpPr>
        <p:pic>
          <p:nvPicPr>
            <p:cNvPr id="34" name="Picture 3" descr="E:\成果展\ps素材库\常用素材\手机模型.png"/>
            <p:cNvPicPr>
              <a:picLocks noChangeAspect="1" noChangeArrowheads="1"/>
            </p:cNvPicPr>
            <p:nvPr/>
          </p:nvPicPr>
          <p:blipFill>
            <a:blip r:embed="rId3" cstate="print"/>
            <a:srcRect/>
            <a:stretch>
              <a:fillRect/>
            </a:stretch>
          </p:blipFill>
          <p:spPr bwMode="auto">
            <a:xfrm>
              <a:off x="3347864" y="1268760"/>
              <a:ext cx="2592288" cy="5062639"/>
            </a:xfrm>
            <a:prstGeom prst="rect">
              <a:avLst/>
            </a:prstGeom>
            <a:noFill/>
          </p:spPr>
        </p:pic>
        <p:pic>
          <p:nvPicPr>
            <p:cNvPr id="1026" name="Picture 2" descr="E:\公积金系统资料\系统宣传相关\2018年下乡宣传\微信图片_20180510173142.jpg"/>
            <p:cNvPicPr>
              <a:picLocks noChangeAspect="1" noChangeArrowheads="1"/>
            </p:cNvPicPr>
            <p:nvPr/>
          </p:nvPicPr>
          <p:blipFill>
            <a:blip r:embed="rId5" cstate="print"/>
            <a:srcRect/>
            <a:stretch>
              <a:fillRect/>
            </a:stretch>
          </p:blipFill>
          <p:spPr bwMode="auto">
            <a:xfrm>
              <a:off x="3563888" y="2060848"/>
              <a:ext cx="2089786" cy="3384376"/>
            </a:xfrm>
            <a:prstGeom prst="rect">
              <a:avLst/>
            </a:prstGeom>
            <a:noFill/>
          </p:spPr>
        </p:pic>
      </p:grpSp>
      <p:grpSp>
        <p:nvGrpSpPr>
          <p:cNvPr id="32" name="组合 31"/>
          <p:cNvGrpSpPr/>
          <p:nvPr/>
        </p:nvGrpSpPr>
        <p:grpSpPr>
          <a:xfrm>
            <a:off x="6156176" y="1268760"/>
            <a:ext cx="2592288" cy="5062639"/>
            <a:chOff x="6156176" y="1268760"/>
            <a:chExt cx="2592288" cy="5062639"/>
          </a:xfrm>
        </p:grpSpPr>
        <p:pic>
          <p:nvPicPr>
            <p:cNvPr id="52" name="Picture 3" descr="E:\成果展\ps素材库\常用素材\手机模型.png"/>
            <p:cNvPicPr>
              <a:picLocks noChangeAspect="1" noChangeArrowheads="1"/>
            </p:cNvPicPr>
            <p:nvPr/>
          </p:nvPicPr>
          <p:blipFill>
            <a:blip r:embed="rId3" cstate="print"/>
            <a:srcRect/>
            <a:stretch>
              <a:fillRect/>
            </a:stretch>
          </p:blipFill>
          <p:spPr bwMode="auto">
            <a:xfrm>
              <a:off x="6156176" y="1268760"/>
              <a:ext cx="2592288" cy="5062639"/>
            </a:xfrm>
            <a:prstGeom prst="rect">
              <a:avLst/>
            </a:prstGeom>
            <a:noFill/>
          </p:spPr>
        </p:pic>
        <p:pic>
          <p:nvPicPr>
            <p:cNvPr id="10" name="Picture 3" descr="E:\公积金系统资料\系统宣传相关\2018年下乡宣传\微信图片_20180510173703.jpg"/>
            <p:cNvPicPr>
              <a:picLocks noChangeAspect="1" noChangeArrowheads="1"/>
            </p:cNvPicPr>
            <p:nvPr/>
          </p:nvPicPr>
          <p:blipFill>
            <a:blip r:embed="rId6" cstate="print"/>
            <a:srcRect/>
            <a:stretch>
              <a:fillRect/>
            </a:stretch>
          </p:blipFill>
          <p:spPr bwMode="auto">
            <a:xfrm>
              <a:off x="6372200" y="2060848"/>
              <a:ext cx="2088231" cy="3384376"/>
            </a:xfrm>
            <a:prstGeom prst="rect">
              <a:avLst/>
            </a:prstGeom>
            <a:noFill/>
          </p:spPr>
        </p:pic>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登录、查询、业务办理</a:t>
            </a:r>
            <a:endParaRPr lang="zh-CN" altLang="en-US" sz="2800" b="1" noProof="1">
              <a:solidFill>
                <a:srgbClr val="1083AD"/>
              </a:solidFill>
              <a:latin typeface="微软雅黑" pitchFamily="34" charset="-122"/>
              <a:ea typeface="微软雅黑" pitchFamily="34" charset="-122"/>
            </a:endParaRPr>
          </a:p>
        </p:txBody>
      </p:sp>
      <p:grpSp>
        <p:nvGrpSpPr>
          <p:cNvPr id="31" name="组合 30"/>
          <p:cNvGrpSpPr/>
          <p:nvPr/>
        </p:nvGrpSpPr>
        <p:grpSpPr>
          <a:xfrm>
            <a:off x="467544" y="1340768"/>
            <a:ext cx="2592288" cy="5062639"/>
            <a:chOff x="467544" y="1340768"/>
            <a:chExt cx="2592288" cy="5062639"/>
          </a:xfrm>
        </p:grpSpPr>
        <p:pic>
          <p:nvPicPr>
            <p:cNvPr id="1027" name="Picture 3" descr="E:\成果展\ps素材库\常用素材\手机模型.png"/>
            <p:cNvPicPr>
              <a:picLocks noChangeAspect="1" noChangeArrowheads="1"/>
            </p:cNvPicPr>
            <p:nvPr/>
          </p:nvPicPr>
          <p:blipFill>
            <a:blip r:embed="rId3" cstate="print"/>
            <a:srcRect/>
            <a:stretch>
              <a:fillRect/>
            </a:stretch>
          </p:blipFill>
          <p:spPr bwMode="auto">
            <a:xfrm>
              <a:off x="467544" y="1340768"/>
              <a:ext cx="2592288" cy="5062639"/>
            </a:xfrm>
            <a:prstGeom prst="rect">
              <a:avLst/>
            </a:prstGeom>
            <a:noFill/>
          </p:spPr>
        </p:pic>
        <p:grpSp>
          <p:nvGrpSpPr>
            <p:cNvPr id="2" name="组合 20"/>
            <p:cNvGrpSpPr/>
            <p:nvPr/>
          </p:nvGrpSpPr>
          <p:grpSpPr>
            <a:xfrm>
              <a:off x="755576" y="3140968"/>
              <a:ext cx="504056" cy="504056"/>
              <a:chOff x="971600" y="2780928"/>
              <a:chExt cx="504056" cy="504056"/>
            </a:xfrm>
          </p:grpSpPr>
          <p:cxnSp>
            <p:nvCxnSpPr>
              <p:cNvPr id="18" name="直接连接符 17"/>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20" name="直接连接符 19"/>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grpSp>
          <p:nvGrpSpPr>
            <p:cNvPr id="3" name="组合 21"/>
            <p:cNvGrpSpPr/>
            <p:nvPr/>
          </p:nvGrpSpPr>
          <p:grpSpPr>
            <a:xfrm rot="5400000">
              <a:off x="2195736" y="3140968"/>
              <a:ext cx="504056" cy="504056"/>
              <a:chOff x="971600" y="2780928"/>
              <a:chExt cx="504056" cy="504056"/>
            </a:xfrm>
          </p:grpSpPr>
          <p:cxnSp>
            <p:nvCxnSpPr>
              <p:cNvPr id="23" name="直接连接符 22"/>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24" name="直接连接符 23"/>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grpSp>
          <p:nvGrpSpPr>
            <p:cNvPr id="5" name="组合 24"/>
            <p:cNvGrpSpPr/>
            <p:nvPr/>
          </p:nvGrpSpPr>
          <p:grpSpPr>
            <a:xfrm rot="10800000">
              <a:off x="2195737" y="4653136"/>
              <a:ext cx="504056" cy="504056"/>
              <a:chOff x="971600" y="2780928"/>
              <a:chExt cx="504056" cy="504056"/>
            </a:xfrm>
          </p:grpSpPr>
          <p:cxnSp>
            <p:nvCxnSpPr>
              <p:cNvPr id="26" name="直接连接符 25"/>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27" name="直接连接符 26"/>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grpSp>
          <p:nvGrpSpPr>
            <p:cNvPr id="6" name="组合 27"/>
            <p:cNvGrpSpPr/>
            <p:nvPr/>
          </p:nvGrpSpPr>
          <p:grpSpPr>
            <a:xfrm rot="16200000">
              <a:off x="755576" y="4653136"/>
              <a:ext cx="504056" cy="504056"/>
              <a:chOff x="971600" y="2780928"/>
              <a:chExt cx="504056" cy="504056"/>
            </a:xfrm>
          </p:grpSpPr>
          <p:cxnSp>
            <p:nvCxnSpPr>
              <p:cNvPr id="29" name="直接连接符 28"/>
              <p:cNvCxnSpPr/>
              <p:nvPr/>
            </p:nvCxnSpPr>
            <p:spPr>
              <a:xfrm>
                <a:off x="971600" y="2780928"/>
                <a:ext cx="504056" cy="0"/>
              </a:xfrm>
              <a:prstGeom prst="line">
                <a:avLst/>
              </a:prstGeom>
            </p:spPr>
            <p:style>
              <a:lnRef idx="3">
                <a:schemeClr val="dk1"/>
              </a:lnRef>
              <a:fillRef idx="0">
                <a:schemeClr val="dk1"/>
              </a:fillRef>
              <a:effectRef idx="2">
                <a:schemeClr val="dk1"/>
              </a:effectRef>
              <a:fontRef idx="minor">
                <a:schemeClr val="tx1"/>
              </a:fontRef>
            </p:style>
          </p:cxnSp>
          <p:cxnSp>
            <p:nvCxnSpPr>
              <p:cNvPr id="30" name="直接连接符 29"/>
              <p:cNvCxnSpPr/>
              <p:nvPr/>
            </p:nvCxnSpPr>
            <p:spPr>
              <a:xfrm>
                <a:off x="971600" y="2780928"/>
                <a:ext cx="0" cy="504056"/>
              </a:xfrm>
              <a:prstGeom prst="line">
                <a:avLst/>
              </a:prstGeom>
            </p:spPr>
            <p:style>
              <a:lnRef idx="3">
                <a:schemeClr val="dk1"/>
              </a:lnRef>
              <a:fillRef idx="0">
                <a:schemeClr val="dk1"/>
              </a:fillRef>
              <a:effectRef idx="2">
                <a:schemeClr val="dk1"/>
              </a:effectRef>
              <a:fontRef idx="minor">
                <a:schemeClr val="tx1"/>
              </a:fontRef>
            </p:style>
          </p:cxnSp>
        </p:grpSp>
        <p:sp>
          <p:nvSpPr>
            <p:cNvPr id="13" name="TextBox 12"/>
            <p:cNvSpPr txBox="1"/>
            <p:nvPr/>
          </p:nvSpPr>
          <p:spPr>
            <a:xfrm>
              <a:off x="827584" y="2348880"/>
              <a:ext cx="1830403" cy="461665"/>
            </a:xfrm>
            <a:prstGeom prst="rect">
              <a:avLst/>
            </a:prstGeom>
            <a:noFill/>
          </p:spPr>
          <p:txBody>
            <a:bodyPr vert="horz" wrap="square" rtlCol="0">
              <a:spAutoFit/>
            </a:bodyPr>
            <a:lstStyle/>
            <a:p>
              <a:pPr algn="ctr"/>
              <a:r>
                <a:rPr lang="zh-CN" altLang="en-US" sz="2400" b="1" dirty="0" smtClean="0">
                  <a:latin typeface="微软雅黑" pitchFamily="34" charset="-122"/>
                  <a:ea typeface="微软雅黑" pitchFamily="34" charset="-122"/>
                </a:rPr>
                <a:t>手机扫一扫</a:t>
              </a:r>
              <a:endParaRPr lang="zh-CN" altLang="en-US" sz="2400" b="1" dirty="0">
                <a:latin typeface="微软雅黑" pitchFamily="34" charset="-122"/>
                <a:ea typeface="微软雅黑" pitchFamily="34" charset="-122"/>
              </a:endParaRPr>
            </a:p>
          </p:txBody>
        </p:sp>
        <p:pic>
          <p:nvPicPr>
            <p:cNvPr id="2050" name="Picture 2" descr="E:\公积金系统资料\系统宣传相关\2018年下乡宣传\微信图片_20180510174808.jpg"/>
            <p:cNvPicPr>
              <a:picLocks noChangeAspect="1" noChangeArrowheads="1"/>
            </p:cNvPicPr>
            <p:nvPr/>
          </p:nvPicPr>
          <p:blipFill>
            <a:blip r:embed="rId4" cstate="print"/>
            <a:srcRect/>
            <a:stretch>
              <a:fillRect/>
            </a:stretch>
          </p:blipFill>
          <p:spPr bwMode="auto">
            <a:xfrm>
              <a:off x="683568" y="2132856"/>
              <a:ext cx="2088232" cy="3384376"/>
            </a:xfrm>
            <a:prstGeom prst="rect">
              <a:avLst/>
            </a:prstGeom>
            <a:noFill/>
          </p:spPr>
        </p:pic>
      </p:grpSp>
      <p:grpSp>
        <p:nvGrpSpPr>
          <p:cNvPr id="33" name="组合 32"/>
          <p:cNvGrpSpPr/>
          <p:nvPr/>
        </p:nvGrpSpPr>
        <p:grpSpPr>
          <a:xfrm>
            <a:off x="6156176" y="1268760"/>
            <a:ext cx="2592288" cy="5062639"/>
            <a:chOff x="6156176" y="1268760"/>
            <a:chExt cx="2592288" cy="5062639"/>
          </a:xfrm>
        </p:grpSpPr>
        <p:pic>
          <p:nvPicPr>
            <p:cNvPr id="52" name="Picture 3" descr="E:\成果展\ps素材库\常用素材\手机模型.png"/>
            <p:cNvPicPr>
              <a:picLocks noChangeAspect="1" noChangeArrowheads="1"/>
            </p:cNvPicPr>
            <p:nvPr/>
          </p:nvPicPr>
          <p:blipFill>
            <a:blip r:embed="rId3" cstate="print"/>
            <a:srcRect/>
            <a:stretch>
              <a:fillRect/>
            </a:stretch>
          </p:blipFill>
          <p:spPr bwMode="auto">
            <a:xfrm>
              <a:off x="6156176" y="1268760"/>
              <a:ext cx="2592288" cy="5062639"/>
            </a:xfrm>
            <a:prstGeom prst="rect">
              <a:avLst/>
            </a:prstGeom>
            <a:noFill/>
          </p:spPr>
        </p:pic>
        <p:pic>
          <p:nvPicPr>
            <p:cNvPr id="2052" name="Picture 4" descr="E:\公积金系统资料\系统宣传相关\2018年下乡宣传\微信图片_20180510174813.jpg"/>
            <p:cNvPicPr>
              <a:picLocks noChangeAspect="1" noChangeArrowheads="1"/>
            </p:cNvPicPr>
            <p:nvPr/>
          </p:nvPicPr>
          <p:blipFill>
            <a:blip r:embed="rId5" cstate="print"/>
            <a:srcRect/>
            <a:stretch>
              <a:fillRect/>
            </a:stretch>
          </p:blipFill>
          <p:spPr bwMode="auto">
            <a:xfrm>
              <a:off x="6372200" y="2060848"/>
              <a:ext cx="2088231" cy="3384376"/>
            </a:xfrm>
            <a:prstGeom prst="rect">
              <a:avLst/>
            </a:prstGeom>
            <a:noFill/>
          </p:spPr>
        </p:pic>
      </p:grpSp>
      <p:grpSp>
        <p:nvGrpSpPr>
          <p:cNvPr id="28" name="组合 27"/>
          <p:cNvGrpSpPr/>
          <p:nvPr/>
        </p:nvGrpSpPr>
        <p:grpSpPr>
          <a:xfrm>
            <a:off x="3347864" y="1268760"/>
            <a:ext cx="2592288" cy="5062639"/>
            <a:chOff x="3347864" y="1268760"/>
            <a:chExt cx="2592288" cy="5062639"/>
          </a:xfrm>
        </p:grpSpPr>
        <p:pic>
          <p:nvPicPr>
            <p:cNvPr id="34" name="Picture 3" descr="E:\成果展\ps素材库\常用素材\手机模型.png"/>
            <p:cNvPicPr>
              <a:picLocks noChangeAspect="1" noChangeArrowheads="1"/>
            </p:cNvPicPr>
            <p:nvPr/>
          </p:nvPicPr>
          <p:blipFill>
            <a:blip r:embed="rId3" cstate="print"/>
            <a:srcRect/>
            <a:stretch>
              <a:fillRect/>
            </a:stretch>
          </p:blipFill>
          <p:spPr bwMode="auto">
            <a:xfrm>
              <a:off x="3347864" y="1268760"/>
              <a:ext cx="2592288" cy="5062639"/>
            </a:xfrm>
            <a:prstGeom prst="rect">
              <a:avLst/>
            </a:prstGeom>
            <a:noFill/>
          </p:spPr>
        </p:pic>
        <p:pic>
          <p:nvPicPr>
            <p:cNvPr id="16386" name="Picture 2" descr="E:\公积金系统资料\系统宣传相关\2018年下乡宣传\微信图片_20180522175615.jpg"/>
            <p:cNvPicPr>
              <a:picLocks noChangeAspect="1" noChangeArrowheads="1"/>
            </p:cNvPicPr>
            <p:nvPr/>
          </p:nvPicPr>
          <p:blipFill>
            <a:blip r:embed="rId6" cstate="print"/>
            <a:srcRect/>
            <a:stretch>
              <a:fillRect/>
            </a:stretch>
          </p:blipFill>
          <p:spPr bwMode="auto">
            <a:xfrm>
              <a:off x="3563888" y="2060848"/>
              <a:ext cx="2083218" cy="3384376"/>
            </a:xfrm>
            <a:prstGeom prst="rect">
              <a:avLst/>
            </a:prstGeom>
            <a:noFill/>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827584" y="3030051"/>
            <a:ext cx="7429500" cy="830997"/>
          </a:xfrm>
          <a:prstGeom prst="rect">
            <a:avLst/>
          </a:prstGeom>
          <a:noFill/>
          <a:ln w="9525">
            <a:noFill/>
            <a:miter lim="800000"/>
            <a:headEnd/>
            <a:tailEnd/>
          </a:ln>
        </p:spPr>
        <p:txBody>
          <a:bodyPr wrap="square" anchor="b">
            <a:spAutoFit/>
          </a:bodyPr>
          <a:lstStyle/>
          <a:p>
            <a:pPr algn="ctr"/>
            <a:r>
              <a:rPr lang="zh-CN" altLang="en-US" sz="2800" b="1" dirty="0" smtClean="0">
                <a:solidFill>
                  <a:srgbClr val="1083AD"/>
                </a:solidFill>
                <a:latin typeface="微软雅黑" pitchFamily="34" charset="-122"/>
                <a:ea typeface="微软雅黑" pitchFamily="34" charset="-122"/>
              </a:rPr>
              <a:t>一、业务渠道介绍</a:t>
            </a:r>
          </a:p>
          <a:p>
            <a:r>
              <a:rPr lang="en-US" altLang="zh-CN" sz="2000" b="1" dirty="0" smtClean="0">
                <a:latin typeface="仿宋" pitchFamily="49" charset="-122"/>
                <a:ea typeface="仿宋" pitchFamily="49" charset="-122"/>
              </a:rPr>
              <a:t>            </a:t>
            </a:r>
          </a:p>
        </p:txBody>
      </p:sp>
      <p:sp>
        <p:nvSpPr>
          <p:cNvPr id="7" name="矩形 6"/>
          <p:cNvSpPr/>
          <p:nvPr/>
        </p:nvSpPr>
        <p:spPr>
          <a:xfrm>
            <a:off x="1" y="3054439"/>
            <a:ext cx="2987824" cy="431800"/>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8" name="矩形 7"/>
          <p:cNvSpPr/>
          <p:nvPr/>
        </p:nvSpPr>
        <p:spPr>
          <a:xfrm>
            <a:off x="6228184" y="3054439"/>
            <a:ext cx="2915816" cy="431800"/>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827584" y="3030051"/>
            <a:ext cx="7429500" cy="830997"/>
          </a:xfrm>
          <a:prstGeom prst="rect">
            <a:avLst/>
          </a:prstGeom>
          <a:noFill/>
          <a:ln w="9525">
            <a:noFill/>
            <a:miter lim="800000"/>
            <a:headEnd/>
            <a:tailEnd/>
          </a:ln>
        </p:spPr>
        <p:txBody>
          <a:bodyPr wrap="square" anchor="b">
            <a:spAutoFit/>
          </a:bodyPr>
          <a:lstStyle/>
          <a:p>
            <a:pPr algn="ctr"/>
            <a:r>
              <a:rPr lang="zh-CN" altLang="en-US" sz="2800" b="1" dirty="0" smtClean="0">
                <a:solidFill>
                  <a:srgbClr val="1083AD"/>
                </a:solidFill>
                <a:latin typeface="微软雅黑" pitchFamily="34" charset="-122"/>
                <a:ea typeface="微软雅黑" pitchFamily="34" charset="-122"/>
              </a:rPr>
              <a:t>四、网上服务大厅</a:t>
            </a:r>
          </a:p>
          <a:p>
            <a:r>
              <a:rPr lang="en-US" altLang="zh-CN" sz="2000" b="1" dirty="0" smtClean="0">
                <a:latin typeface="仿宋" pitchFamily="49" charset="-122"/>
                <a:ea typeface="仿宋" pitchFamily="49" charset="-122"/>
              </a:rPr>
              <a:t>            </a:t>
            </a:r>
          </a:p>
        </p:txBody>
      </p:sp>
      <p:sp>
        <p:nvSpPr>
          <p:cNvPr id="7" name="矩形 6"/>
          <p:cNvSpPr/>
          <p:nvPr/>
        </p:nvSpPr>
        <p:spPr>
          <a:xfrm>
            <a:off x="1" y="3054439"/>
            <a:ext cx="2987824" cy="431800"/>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8" name="矩形 7"/>
          <p:cNvSpPr/>
          <p:nvPr/>
        </p:nvSpPr>
        <p:spPr>
          <a:xfrm>
            <a:off x="6228184" y="3054439"/>
            <a:ext cx="2915816" cy="431800"/>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83968" y="908720"/>
            <a:ext cx="1800200"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rPr>
              <a:t>网上服务大厅</a:t>
            </a:r>
            <a:endParaRPr lang="zh-CN" altLang="en-US" sz="2000" b="1" dirty="0">
              <a:latin typeface="微软雅黑" pitchFamily="34" charset="-122"/>
              <a:ea typeface="微软雅黑" pitchFamily="34" charset="-122"/>
            </a:endParaRPr>
          </a:p>
        </p:txBody>
      </p:sp>
      <p:sp>
        <p:nvSpPr>
          <p:cNvPr id="6" name="圆角矩形 5"/>
          <p:cNvSpPr/>
          <p:nvPr/>
        </p:nvSpPr>
        <p:spPr>
          <a:xfrm>
            <a:off x="2627784" y="2060848"/>
            <a:ext cx="1800200"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rPr>
              <a:t>单位版网厅</a:t>
            </a:r>
            <a:endParaRPr lang="zh-CN" altLang="en-US" sz="2000" b="1" dirty="0">
              <a:latin typeface="微软雅黑" pitchFamily="34" charset="-122"/>
              <a:ea typeface="微软雅黑" pitchFamily="34" charset="-122"/>
            </a:endParaRPr>
          </a:p>
        </p:txBody>
      </p:sp>
      <p:sp>
        <p:nvSpPr>
          <p:cNvPr id="9" name="圆角矩形 8"/>
          <p:cNvSpPr/>
          <p:nvPr/>
        </p:nvSpPr>
        <p:spPr>
          <a:xfrm>
            <a:off x="6084168" y="2060848"/>
            <a:ext cx="1800200"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rPr>
              <a:t>个人版网厅</a:t>
            </a:r>
            <a:endParaRPr lang="zh-CN" altLang="en-US" sz="2000" b="1" dirty="0">
              <a:latin typeface="微软雅黑" pitchFamily="34" charset="-122"/>
              <a:ea typeface="微软雅黑" pitchFamily="34" charset="-122"/>
            </a:endParaRPr>
          </a:p>
        </p:txBody>
      </p:sp>
      <p:grpSp>
        <p:nvGrpSpPr>
          <p:cNvPr id="44" name="组合 43"/>
          <p:cNvGrpSpPr/>
          <p:nvPr/>
        </p:nvGrpSpPr>
        <p:grpSpPr>
          <a:xfrm>
            <a:off x="1331640" y="3501008"/>
            <a:ext cx="1800200" cy="2448272"/>
            <a:chOff x="1043608" y="3429000"/>
            <a:chExt cx="1800200" cy="2448272"/>
          </a:xfrm>
        </p:grpSpPr>
        <p:sp>
          <p:nvSpPr>
            <p:cNvPr id="11" name="圆角矩形 10"/>
            <p:cNvSpPr/>
            <p:nvPr/>
          </p:nvSpPr>
          <p:spPr>
            <a:xfrm>
              <a:off x="1043608" y="3429000"/>
              <a:ext cx="1800200" cy="24482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itchFamily="34" charset="-122"/>
                <a:ea typeface="微软雅黑" pitchFamily="34" charset="-122"/>
              </a:endParaRPr>
            </a:p>
          </p:txBody>
        </p:sp>
        <p:sp>
          <p:nvSpPr>
            <p:cNvPr id="13" name="TextBox 12"/>
            <p:cNvSpPr txBox="1"/>
            <p:nvPr/>
          </p:nvSpPr>
          <p:spPr>
            <a:xfrm>
              <a:off x="1115616" y="3501008"/>
              <a:ext cx="1584176"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缴存单位网厅</a:t>
              </a:r>
              <a:endParaRPr lang="zh-CN" altLang="en-US" b="1" dirty="0">
                <a:solidFill>
                  <a:schemeClr val="bg1"/>
                </a:solidFill>
                <a:latin typeface="微软雅黑" pitchFamily="34" charset="-122"/>
                <a:ea typeface="微软雅黑" pitchFamily="34" charset="-122"/>
              </a:endParaRPr>
            </a:p>
          </p:txBody>
        </p:sp>
        <p:sp>
          <p:nvSpPr>
            <p:cNvPr id="14" name="TextBox 13"/>
            <p:cNvSpPr txBox="1"/>
            <p:nvPr/>
          </p:nvSpPr>
          <p:spPr>
            <a:xfrm>
              <a:off x="1115616" y="3933056"/>
              <a:ext cx="1728192" cy="1815882"/>
            </a:xfrm>
            <a:prstGeom prst="rect">
              <a:avLst/>
            </a:prstGeom>
            <a:noFill/>
          </p:spPr>
          <p:txBody>
            <a:bodyPr wrap="square" rtlCol="0">
              <a:spAutoFit/>
            </a:bodyPr>
            <a:lstStyle/>
            <a:p>
              <a:pPr algn="ctr"/>
              <a:r>
                <a:rPr lang="zh-CN" altLang="en-US" sz="1600" dirty="0" smtClean="0">
                  <a:solidFill>
                    <a:srgbClr val="C00000"/>
                  </a:solidFill>
                </a:rPr>
                <a:t>为缴存单位服务</a:t>
              </a:r>
              <a:endParaRPr lang="en-US" altLang="zh-CN" sz="1600" dirty="0" smtClean="0">
                <a:solidFill>
                  <a:srgbClr val="C00000"/>
                </a:solidFill>
              </a:endParaRPr>
            </a:p>
            <a:p>
              <a:pPr algn="ctr"/>
              <a:r>
                <a:rPr lang="zh-CN" altLang="en-US" sz="1600" dirty="0" smtClean="0"/>
                <a:t>信息查询</a:t>
              </a:r>
              <a:endParaRPr lang="en-US" altLang="zh-CN" sz="1600" dirty="0" smtClean="0"/>
            </a:p>
            <a:p>
              <a:pPr algn="ctr"/>
              <a:r>
                <a:rPr lang="zh-CN" altLang="en-US" sz="1600" dirty="0" smtClean="0"/>
                <a:t>缴存清册提交</a:t>
              </a:r>
              <a:endParaRPr lang="en-US" altLang="zh-CN" sz="1600" dirty="0" smtClean="0"/>
            </a:p>
            <a:p>
              <a:pPr algn="ctr"/>
              <a:r>
                <a:rPr lang="zh-CN" altLang="en-US" sz="1600" dirty="0" smtClean="0"/>
                <a:t>人员封存</a:t>
              </a:r>
              <a:endParaRPr lang="en-US" altLang="zh-CN" sz="1600" dirty="0" smtClean="0"/>
            </a:p>
            <a:p>
              <a:pPr algn="ctr"/>
              <a:r>
                <a:rPr lang="zh-CN" altLang="en-US" sz="1600" dirty="0" smtClean="0"/>
                <a:t>信息变更</a:t>
              </a:r>
              <a:endParaRPr lang="en-US" altLang="zh-CN" sz="1600" dirty="0" smtClean="0"/>
            </a:p>
            <a:p>
              <a:pPr algn="ctr"/>
              <a:r>
                <a:rPr lang="zh-CN" altLang="en-US" sz="1600" dirty="0" smtClean="0"/>
                <a:t>自助打印证明</a:t>
              </a:r>
              <a:endParaRPr lang="en-US" altLang="zh-CN" sz="1600" dirty="0" smtClean="0"/>
            </a:p>
            <a:p>
              <a:pPr algn="ctr"/>
              <a:r>
                <a:rPr lang="zh-CN" altLang="en-US" sz="1600" dirty="0" smtClean="0"/>
                <a:t>业务办理</a:t>
              </a:r>
              <a:endParaRPr lang="zh-CN" altLang="en-US" sz="1600" dirty="0"/>
            </a:p>
          </p:txBody>
        </p:sp>
      </p:grpSp>
      <p:grpSp>
        <p:nvGrpSpPr>
          <p:cNvPr id="26" name="组合 25"/>
          <p:cNvGrpSpPr/>
          <p:nvPr/>
        </p:nvGrpSpPr>
        <p:grpSpPr>
          <a:xfrm>
            <a:off x="3707904" y="3501008"/>
            <a:ext cx="1800200" cy="2448272"/>
            <a:chOff x="3419872" y="3429000"/>
            <a:chExt cx="1800200" cy="2448272"/>
          </a:xfrm>
        </p:grpSpPr>
        <p:sp>
          <p:nvSpPr>
            <p:cNvPr id="18" name="圆角矩形 17"/>
            <p:cNvSpPr/>
            <p:nvPr/>
          </p:nvSpPr>
          <p:spPr>
            <a:xfrm>
              <a:off x="3419872" y="3429000"/>
              <a:ext cx="1800200" cy="24482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itchFamily="34" charset="-122"/>
                <a:ea typeface="微软雅黑" pitchFamily="34" charset="-122"/>
              </a:endParaRPr>
            </a:p>
          </p:txBody>
        </p:sp>
        <p:sp>
          <p:nvSpPr>
            <p:cNvPr id="19" name="TextBox 18"/>
            <p:cNvSpPr txBox="1"/>
            <p:nvPr/>
          </p:nvSpPr>
          <p:spPr>
            <a:xfrm>
              <a:off x="3491880" y="3501008"/>
              <a:ext cx="1584176" cy="36933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开发商网厅</a:t>
              </a:r>
              <a:endParaRPr lang="zh-CN" altLang="en-US" b="1" dirty="0">
                <a:solidFill>
                  <a:schemeClr val="bg1"/>
                </a:solidFill>
                <a:latin typeface="微软雅黑" pitchFamily="34" charset="-122"/>
                <a:ea typeface="微软雅黑" pitchFamily="34" charset="-122"/>
              </a:endParaRPr>
            </a:p>
          </p:txBody>
        </p:sp>
        <p:sp>
          <p:nvSpPr>
            <p:cNvPr id="20" name="TextBox 19"/>
            <p:cNvSpPr txBox="1"/>
            <p:nvPr/>
          </p:nvSpPr>
          <p:spPr>
            <a:xfrm>
              <a:off x="3491880" y="3933057"/>
              <a:ext cx="1728192" cy="1323439"/>
            </a:xfrm>
            <a:prstGeom prst="rect">
              <a:avLst/>
            </a:prstGeom>
            <a:noFill/>
          </p:spPr>
          <p:txBody>
            <a:bodyPr wrap="square" rtlCol="0">
              <a:spAutoFit/>
            </a:bodyPr>
            <a:lstStyle/>
            <a:p>
              <a:pPr algn="ctr"/>
              <a:r>
                <a:rPr lang="zh-CN" altLang="en-US" sz="1600" dirty="0" smtClean="0">
                  <a:solidFill>
                    <a:srgbClr val="C00000"/>
                  </a:solidFill>
                </a:rPr>
                <a:t>为开发商服务</a:t>
              </a:r>
              <a:endParaRPr lang="en-US" altLang="zh-CN" sz="1600" dirty="0" smtClean="0">
                <a:solidFill>
                  <a:srgbClr val="C00000"/>
                </a:solidFill>
              </a:endParaRPr>
            </a:p>
            <a:p>
              <a:pPr algn="ctr"/>
              <a:r>
                <a:rPr lang="zh-CN" altLang="en-US" sz="1600" dirty="0" smtClean="0"/>
                <a:t>信息查询</a:t>
              </a:r>
              <a:endParaRPr lang="en-US" altLang="zh-CN" sz="1600" dirty="0" smtClean="0"/>
            </a:p>
            <a:p>
              <a:pPr algn="ctr"/>
              <a:r>
                <a:rPr lang="zh-CN" altLang="en-US" sz="1600" dirty="0" smtClean="0"/>
                <a:t>项目录入</a:t>
              </a:r>
              <a:endParaRPr lang="en-US" altLang="zh-CN" sz="1600" dirty="0" smtClean="0"/>
            </a:p>
            <a:p>
              <a:pPr algn="ctr"/>
              <a:r>
                <a:rPr lang="zh-CN" altLang="en-US" sz="1600" dirty="0" smtClean="0"/>
                <a:t>保证金查询</a:t>
              </a:r>
              <a:endParaRPr lang="en-US" altLang="zh-CN" sz="1600" dirty="0" smtClean="0"/>
            </a:p>
            <a:p>
              <a:pPr algn="ctr"/>
              <a:endParaRPr lang="zh-CN" altLang="en-US" sz="1600" dirty="0"/>
            </a:p>
          </p:txBody>
        </p:sp>
      </p:grpSp>
      <p:grpSp>
        <p:nvGrpSpPr>
          <p:cNvPr id="29" name="组合 28"/>
          <p:cNvGrpSpPr/>
          <p:nvPr/>
        </p:nvGrpSpPr>
        <p:grpSpPr>
          <a:xfrm>
            <a:off x="6156176" y="3501008"/>
            <a:ext cx="1800200" cy="2448272"/>
            <a:chOff x="5868144" y="3429000"/>
            <a:chExt cx="1800200" cy="2448272"/>
          </a:xfrm>
        </p:grpSpPr>
        <p:sp>
          <p:nvSpPr>
            <p:cNvPr id="22" name="圆角矩形 21"/>
            <p:cNvSpPr/>
            <p:nvPr/>
          </p:nvSpPr>
          <p:spPr>
            <a:xfrm>
              <a:off x="5868144" y="3429000"/>
              <a:ext cx="1800200" cy="24482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itchFamily="34" charset="-122"/>
                <a:ea typeface="微软雅黑" pitchFamily="34" charset="-122"/>
              </a:endParaRPr>
            </a:p>
          </p:txBody>
        </p:sp>
        <p:sp>
          <p:nvSpPr>
            <p:cNvPr id="23" name="TextBox 22"/>
            <p:cNvSpPr txBox="1"/>
            <p:nvPr/>
          </p:nvSpPr>
          <p:spPr>
            <a:xfrm>
              <a:off x="5940152" y="3501008"/>
              <a:ext cx="1584176" cy="369332"/>
            </a:xfrm>
            <a:prstGeom prst="rect">
              <a:avLst/>
            </a:prstGeom>
            <a:no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个人网厅</a:t>
              </a:r>
              <a:endParaRPr lang="zh-CN" altLang="en-US" b="1" dirty="0">
                <a:solidFill>
                  <a:schemeClr val="bg1"/>
                </a:solidFill>
                <a:latin typeface="微软雅黑" pitchFamily="34" charset="-122"/>
                <a:ea typeface="微软雅黑" pitchFamily="34" charset="-122"/>
              </a:endParaRPr>
            </a:p>
          </p:txBody>
        </p:sp>
        <p:sp>
          <p:nvSpPr>
            <p:cNvPr id="24" name="TextBox 23"/>
            <p:cNvSpPr txBox="1"/>
            <p:nvPr/>
          </p:nvSpPr>
          <p:spPr>
            <a:xfrm>
              <a:off x="5940152" y="3933056"/>
              <a:ext cx="1728192" cy="1569660"/>
            </a:xfrm>
            <a:prstGeom prst="rect">
              <a:avLst/>
            </a:prstGeom>
            <a:noFill/>
          </p:spPr>
          <p:txBody>
            <a:bodyPr wrap="square" rtlCol="0">
              <a:spAutoFit/>
            </a:bodyPr>
            <a:lstStyle/>
            <a:p>
              <a:pPr algn="ctr"/>
              <a:r>
                <a:rPr lang="zh-CN" altLang="en-US" sz="1600" dirty="0" smtClean="0">
                  <a:solidFill>
                    <a:srgbClr val="C00000"/>
                  </a:solidFill>
                </a:rPr>
                <a:t>为缴存职工服务</a:t>
              </a:r>
              <a:endParaRPr lang="en-US" altLang="zh-CN" sz="1600" dirty="0" smtClean="0">
                <a:solidFill>
                  <a:srgbClr val="C00000"/>
                </a:solidFill>
              </a:endParaRPr>
            </a:p>
            <a:p>
              <a:pPr algn="ctr"/>
              <a:r>
                <a:rPr lang="zh-CN" altLang="en-US" sz="1600" dirty="0" smtClean="0"/>
                <a:t>注册号码</a:t>
              </a:r>
              <a:endParaRPr lang="en-US" altLang="zh-CN" sz="1600" dirty="0" smtClean="0"/>
            </a:p>
            <a:p>
              <a:pPr algn="ctr"/>
              <a:r>
                <a:rPr lang="zh-CN" altLang="en-US" sz="1600" dirty="0" smtClean="0"/>
                <a:t>信息查询</a:t>
              </a:r>
              <a:endParaRPr lang="en-US" altLang="zh-CN" sz="1600" dirty="0" smtClean="0"/>
            </a:p>
            <a:p>
              <a:pPr algn="ctr"/>
              <a:r>
                <a:rPr lang="zh-CN" altLang="en-US" sz="1600" dirty="0" smtClean="0"/>
                <a:t>信息变更</a:t>
              </a:r>
              <a:endParaRPr lang="en-US" altLang="zh-CN" sz="1600" dirty="0" smtClean="0"/>
            </a:p>
            <a:p>
              <a:pPr algn="ctr"/>
              <a:r>
                <a:rPr lang="zh-CN" altLang="en-US" sz="1600" dirty="0" smtClean="0"/>
                <a:t>自助打印凭证</a:t>
              </a:r>
              <a:endParaRPr lang="en-US" altLang="zh-CN" sz="1600" dirty="0" smtClean="0"/>
            </a:p>
            <a:p>
              <a:pPr algn="ctr"/>
              <a:r>
                <a:rPr lang="zh-CN" altLang="en-US" sz="1600" dirty="0" smtClean="0"/>
                <a:t>业务办理</a:t>
              </a:r>
              <a:endParaRPr lang="zh-CN" altLang="en-US" sz="1600" dirty="0"/>
            </a:p>
          </p:txBody>
        </p:sp>
      </p:grpSp>
      <p:cxnSp>
        <p:nvCxnSpPr>
          <p:cNvPr id="28" name="肘形连接符 27"/>
          <p:cNvCxnSpPr>
            <a:stCxn id="5" idx="2"/>
            <a:endCxn id="9" idx="0"/>
          </p:cNvCxnSpPr>
          <p:nvPr/>
        </p:nvCxnSpPr>
        <p:spPr>
          <a:xfrm rot="16200000" flipH="1">
            <a:off x="5796136" y="872716"/>
            <a:ext cx="576064" cy="1800200"/>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30" name="肘形连接符 29"/>
          <p:cNvCxnSpPr>
            <a:stCxn id="5" idx="2"/>
            <a:endCxn id="6" idx="0"/>
          </p:cNvCxnSpPr>
          <p:nvPr/>
        </p:nvCxnSpPr>
        <p:spPr>
          <a:xfrm rot="5400000">
            <a:off x="4067944" y="944724"/>
            <a:ext cx="576064" cy="1656184"/>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36" name="肘形连接符 35"/>
          <p:cNvCxnSpPr>
            <a:stCxn id="6" idx="2"/>
            <a:endCxn id="11" idx="0"/>
          </p:cNvCxnSpPr>
          <p:nvPr/>
        </p:nvCxnSpPr>
        <p:spPr>
          <a:xfrm rot="5400000">
            <a:off x="2447764" y="2420888"/>
            <a:ext cx="864096" cy="1296144"/>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38" name="肘形连接符 37"/>
          <p:cNvCxnSpPr>
            <a:stCxn id="6" idx="2"/>
            <a:endCxn id="18" idx="0"/>
          </p:cNvCxnSpPr>
          <p:nvPr/>
        </p:nvCxnSpPr>
        <p:spPr>
          <a:xfrm rot="16200000" flipH="1">
            <a:off x="3635896" y="2528900"/>
            <a:ext cx="864096" cy="1080120"/>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42" name="直接连接符 41"/>
          <p:cNvCxnSpPr>
            <a:stCxn id="9" idx="2"/>
            <a:endCxn id="23" idx="0"/>
          </p:cNvCxnSpPr>
          <p:nvPr/>
        </p:nvCxnSpPr>
        <p:spPr>
          <a:xfrm>
            <a:off x="6984268" y="2636912"/>
            <a:ext cx="36004" cy="936104"/>
          </a:xfrm>
          <a:prstGeom prst="line">
            <a:avLst/>
          </a:prstGeom>
        </p:spPr>
        <p:style>
          <a:lnRef idx="2">
            <a:schemeClr val="dk1"/>
          </a:lnRef>
          <a:fillRef idx="0">
            <a:schemeClr val="dk1"/>
          </a:fillRef>
          <a:effectRef idx="1">
            <a:schemeClr val="dk1"/>
          </a:effectRef>
          <a:fontRef idx="minor">
            <a:schemeClr val="tx1"/>
          </a:fontRef>
        </p:style>
      </p:cxnSp>
      <p:sp>
        <p:nvSpPr>
          <p:cNvPr id="31" name="矩形 2"/>
          <p:cNvSpPr>
            <a:spLocks noChangeArrowheads="1"/>
          </p:cNvSpPr>
          <p:nvPr/>
        </p:nvSpPr>
        <p:spPr bwMode="auto">
          <a:xfrm>
            <a:off x="611560" y="548680"/>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网上服务大厅分类</a:t>
            </a:r>
            <a:endParaRPr lang="zh-CN" altLang="en-US" sz="2800" b="1" noProof="1">
              <a:solidFill>
                <a:srgbClr val="1083AD"/>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260648"/>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登录方式</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通过网站的右侧链接</a:t>
            </a:r>
            <a:endParaRPr lang="zh-CN" altLang="en-US" sz="2800" b="1" noProof="1">
              <a:solidFill>
                <a:srgbClr val="1083AD"/>
              </a:solidFill>
              <a:latin typeface="微软雅黑" pitchFamily="34" charset="-122"/>
              <a:ea typeface="微软雅黑" pitchFamily="34" charset="-122"/>
            </a:endParaRPr>
          </a:p>
        </p:txBody>
      </p:sp>
      <p:sp>
        <p:nvSpPr>
          <p:cNvPr id="7" name="TextBox 6"/>
          <p:cNvSpPr txBox="1"/>
          <p:nvPr/>
        </p:nvSpPr>
        <p:spPr>
          <a:xfrm>
            <a:off x="2987824" y="796642"/>
            <a:ext cx="5472608" cy="400110"/>
          </a:xfrm>
          <a:prstGeom prst="rect">
            <a:avLst/>
          </a:prstGeom>
          <a:noFill/>
        </p:spPr>
        <p:txBody>
          <a:bodyPr vert="horz" wrap="square" rtlCol="0">
            <a:spAutoFit/>
          </a:bodyPr>
          <a:lstStyle/>
          <a:p>
            <a:r>
              <a:rPr lang="zh-CN" altLang="en-US" sz="2000" b="1" dirty="0" smtClean="0">
                <a:solidFill>
                  <a:srgbClr val="FF0000"/>
                </a:solidFill>
                <a:latin typeface="微软雅黑" pitchFamily="34" charset="-122"/>
                <a:ea typeface="微软雅黑" pitchFamily="34" charset="-122"/>
              </a:rPr>
              <a:t>网站地址：</a:t>
            </a:r>
            <a:r>
              <a:rPr lang="en-US" altLang="zh-CN" sz="2000" b="1" dirty="0" smtClean="0">
                <a:solidFill>
                  <a:srgbClr val="FF0000"/>
                </a:solidFill>
                <a:latin typeface="微软雅黑" pitchFamily="34" charset="-122"/>
                <a:ea typeface="微软雅黑" pitchFamily="34" charset="-122"/>
              </a:rPr>
              <a:t>www.qzsgjj.org.cn</a:t>
            </a:r>
            <a:endParaRPr lang="zh-CN" altLang="en-US" sz="2000" b="1" dirty="0">
              <a:solidFill>
                <a:srgbClr val="FF0000"/>
              </a:solidFill>
              <a:latin typeface="微软雅黑" pitchFamily="34" charset="-122"/>
              <a:ea typeface="微软雅黑" pitchFamily="34" charset="-122"/>
            </a:endParaRPr>
          </a:p>
        </p:txBody>
      </p:sp>
      <p:grpSp>
        <p:nvGrpSpPr>
          <p:cNvPr id="10" name="组合 9"/>
          <p:cNvGrpSpPr/>
          <p:nvPr/>
        </p:nvGrpSpPr>
        <p:grpSpPr>
          <a:xfrm>
            <a:off x="251520" y="1340768"/>
            <a:ext cx="8568952" cy="5256584"/>
            <a:chOff x="251521" y="2060848"/>
            <a:chExt cx="5328592" cy="3456384"/>
          </a:xfrm>
        </p:grpSpPr>
        <p:pic>
          <p:nvPicPr>
            <p:cNvPr id="6" name="Picture 6" descr="笔记本图片"/>
            <p:cNvPicPr>
              <a:picLocks noChangeAspect="1" noChangeArrowheads="1"/>
            </p:cNvPicPr>
            <p:nvPr/>
          </p:nvPicPr>
          <p:blipFill>
            <a:blip r:embed="rId3" cstate="print"/>
            <a:srcRect/>
            <a:stretch>
              <a:fillRect/>
            </a:stretch>
          </p:blipFill>
          <p:spPr bwMode="auto">
            <a:xfrm>
              <a:off x="251521" y="2060848"/>
              <a:ext cx="5328592" cy="3456384"/>
            </a:xfrm>
            <a:prstGeom prst="rect">
              <a:avLst/>
            </a:prstGeom>
            <a:noFill/>
          </p:spPr>
        </p:pic>
        <p:pic>
          <p:nvPicPr>
            <p:cNvPr id="3075" name="Picture 3" descr="E:\公积金系统资料\系统宣传相关\2018年下乡宣传\微信截图_20180510180047.png"/>
            <p:cNvPicPr>
              <a:picLocks noChangeAspect="1" noChangeArrowheads="1"/>
            </p:cNvPicPr>
            <p:nvPr/>
          </p:nvPicPr>
          <p:blipFill>
            <a:blip r:embed="rId4" cstate="print"/>
            <a:srcRect/>
            <a:stretch>
              <a:fillRect/>
            </a:stretch>
          </p:blipFill>
          <p:spPr bwMode="auto">
            <a:xfrm>
              <a:off x="971600" y="2348880"/>
              <a:ext cx="3888432" cy="2664296"/>
            </a:xfrm>
            <a:prstGeom prst="rect">
              <a:avLst/>
            </a:prstGeom>
            <a:noFill/>
          </p:spPr>
        </p:pic>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个人网厅</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注册或登录</a:t>
            </a:r>
            <a:endParaRPr lang="zh-CN" altLang="en-US" sz="2800" b="1" noProof="1">
              <a:solidFill>
                <a:srgbClr val="1083AD"/>
              </a:solidFill>
              <a:latin typeface="微软雅黑" pitchFamily="34" charset="-122"/>
              <a:ea typeface="微软雅黑" pitchFamily="34" charset="-122"/>
            </a:endParaRPr>
          </a:p>
        </p:txBody>
      </p:sp>
      <p:sp>
        <p:nvSpPr>
          <p:cNvPr id="7" name="TextBox 6"/>
          <p:cNvSpPr txBox="1"/>
          <p:nvPr/>
        </p:nvSpPr>
        <p:spPr>
          <a:xfrm>
            <a:off x="4499992" y="908720"/>
            <a:ext cx="3960440" cy="400110"/>
          </a:xfrm>
          <a:prstGeom prst="rect">
            <a:avLst/>
          </a:prstGeom>
          <a:noFill/>
        </p:spPr>
        <p:txBody>
          <a:bodyPr vert="horz" wrap="square" rtlCol="0">
            <a:spAutoFit/>
          </a:bodyPr>
          <a:lstStyle/>
          <a:p>
            <a:r>
              <a:rPr lang="zh-CN" altLang="en-US" sz="2000" b="1" dirty="0" smtClean="0">
                <a:solidFill>
                  <a:srgbClr val="FF0000"/>
                </a:solidFill>
                <a:latin typeface="微软雅黑" pitchFamily="34" charset="-122"/>
                <a:ea typeface="微软雅黑" pitchFamily="34" charset="-122"/>
              </a:rPr>
              <a:t>网站地址：</a:t>
            </a:r>
            <a:r>
              <a:rPr lang="en-US" altLang="zh-CN" sz="2000" b="1" dirty="0" smtClean="0">
                <a:solidFill>
                  <a:srgbClr val="FF0000"/>
                </a:solidFill>
                <a:latin typeface="微软雅黑" pitchFamily="34" charset="-122"/>
                <a:ea typeface="微软雅黑" pitchFamily="34" charset="-122"/>
              </a:rPr>
              <a:t>www.qzsgjj.org.cn</a:t>
            </a:r>
            <a:endParaRPr lang="zh-CN" altLang="en-US" sz="2000" b="1" dirty="0">
              <a:solidFill>
                <a:srgbClr val="FF0000"/>
              </a:solidFill>
              <a:latin typeface="微软雅黑" pitchFamily="34" charset="-122"/>
              <a:ea typeface="微软雅黑" pitchFamily="34" charset="-122"/>
            </a:endParaRPr>
          </a:p>
        </p:txBody>
      </p:sp>
      <p:grpSp>
        <p:nvGrpSpPr>
          <p:cNvPr id="9" name="组合 8"/>
          <p:cNvGrpSpPr/>
          <p:nvPr/>
        </p:nvGrpSpPr>
        <p:grpSpPr>
          <a:xfrm>
            <a:off x="251520" y="1340768"/>
            <a:ext cx="8568952" cy="5256584"/>
            <a:chOff x="251520" y="1340768"/>
            <a:chExt cx="8568952" cy="5256584"/>
          </a:xfrm>
        </p:grpSpPr>
        <p:pic>
          <p:nvPicPr>
            <p:cNvPr id="6" name="Picture 6" descr="笔记本图片"/>
            <p:cNvPicPr>
              <a:picLocks noChangeAspect="1" noChangeArrowheads="1"/>
            </p:cNvPicPr>
            <p:nvPr/>
          </p:nvPicPr>
          <p:blipFill>
            <a:blip r:embed="rId3" cstate="print"/>
            <a:srcRect/>
            <a:stretch>
              <a:fillRect/>
            </a:stretch>
          </p:blipFill>
          <p:spPr bwMode="auto">
            <a:xfrm>
              <a:off x="251520" y="1340768"/>
              <a:ext cx="8568952" cy="5256584"/>
            </a:xfrm>
            <a:prstGeom prst="rect">
              <a:avLst/>
            </a:prstGeom>
            <a:noFill/>
          </p:spPr>
        </p:pic>
        <p:pic>
          <p:nvPicPr>
            <p:cNvPr id="2" name="Picture 2"/>
            <p:cNvPicPr>
              <a:picLocks noChangeAspect="1" noChangeArrowheads="1"/>
            </p:cNvPicPr>
            <p:nvPr/>
          </p:nvPicPr>
          <p:blipFill>
            <a:blip r:embed="rId4" cstate="print"/>
            <a:srcRect/>
            <a:stretch>
              <a:fillRect/>
            </a:stretch>
          </p:blipFill>
          <p:spPr bwMode="auto">
            <a:xfrm>
              <a:off x="1475656" y="1772816"/>
              <a:ext cx="6192687" cy="4104456"/>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个人网厅</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查询及办理个人业务</a:t>
            </a:r>
            <a:endParaRPr lang="zh-CN" altLang="en-US" sz="2800" b="1" noProof="1">
              <a:solidFill>
                <a:srgbClr val="1083AD"/>
              </a:solidFill>
              <a:latin typeface="微软雅黑" pitchFamily="34" charset="-122"/>
              <a:ea typeface="微软雅黑" pitchFamily="34" charset="-122"/>
            </a:endParaRPr>
          </a:p>
        </p:txBody>
      </p:sp>
      <p:grpSp>
        <p:nvGrpSpPr>
          <p:cNvPr id="8" name="组合 7"/>
          <p:cNvGrpSpPr/>
          <p:nvPr/>
        </p:nvGrpSpPr>
        <p:grpSpPr>
          <a:xfrm>
            <a:off x="251520" y="1340768"/>
            <a:ext cx="8568952" cy="5256584"/>
            <a:chOff x="251520" y="1340768"/>
            <a:chExt cx="8568952" cy="5256584"/>
          </a:xfrm>
        </p:grpSpPr>
        <p:pic>
          <p:nvPicPr>
            <p:cNvPr id="6" name="Picture 6" descr="笔记本图片"/>
            <p:cNvPicPr>
              <a:picLocks noChangeAspect="1" noChangeArrowheads="1"/>
            </p:cNvPicPr>
            <p:nvPr/>
          </p:nvPicPr>
          <p:blipFill>
            <a:blip r:embed="rId3" cstate="print"/>
            <a:srcRect/>
            <a:stretch>
              <a:fillRect/>
            </a:stretch>
          </p:blipFill>
          <p:spPr bwMode="auto">
            <a:xfrm>
              <a:off x="251520" y="1340768"/>
              <a:ext cx="8568952" cy="5256584"/>
            </a:xfrm>
            <a:prstGeom prst="rect">
              <a:avLst/>
            </a:prstGeom>
            <a:noFill/>
          </p:spPr>
        </p:pic>
        <p:pic>
          <p:nvPicPr>
            <p:cNvPr id="2050" name="Picture 2"/>
            <p:cNvPicPr>
              <a:picLocks noChangeAspect="1" noChangeArrowheads="1"/>
            </p:cNvPicPr>
            <p:nvPr/>
          </p:nvPicPr>
          <p:blipFill>
            <a:blip r:embed="rId4" cstate="print"/>
            <a:srcRect/>
            <a:stretch>
              <a:fillRect/>
            </a:stretch>
          </p:blipFill>
          <p:spPr bwMode="auto">
            <a:xfrm>
              <a:off x="1475656" y="1772816"/>
              <a:ext cx="6192688" cy="4104456"/>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个人网</a:t>
            </a:r>
            <a:r>
              <a:rPr lang="zh-CN" altLang="en-US" sz="2800" b="1" noProof="1" smtClean="0">
                <a:solidFill>
                  <a:srgbClr val="1083AD"/>
                </a:solidFill>
                <a:latin typeface="微软雅黑" pitchFamily="34" charset="-122"/>
                <a:ea typeface="微软雅黑" pitchFamily="34" charset="-122"/>
              </a:rPr>
              <a:t>厅</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自助打印各类证明</a:t>
            </a:r>
            <a:endParaRPr lang="zh-CN" altLang="en-US" sz="2800" b="1" noProof="1">
              <a:solidFill>
                <a:srgbClr val="1083AD"/>
              </a:solidFill>
              <a:latin typeface="微软雅黑" pitchFamily="34" charset="-122"/>
              <a:ea typeface="微软雅黑" pitchFamily="34" charset="-122"/>
            </a:endParaRPr>
          </a:p>
        </p:txBody>
      </p:sp>
      <p:pic>
        <p:nvPicPr>
          <p:cNvPr id="2051" name="Picture 3"/>
          <p:cNvPicPr>
            <a:picLocks noChangeAspect="1" noChangeArrowheads="1"/>
          </p:cNvPicPr>
          <p:nvPr/>
        </p:nvPicPr>
        <p:blipFill>
          <a:blip r:embed="rId3" cstate="print"/>
          <a:srcRect/>
          <a:stretch>
            <a:fillRect/>
          </a:stretch>
        </p:blipFill>
        <p:spPr bwMode="auto">
          <a:xfrm>
            <a:off x="432048" y="1196752"/>
            <a:ext cx="8388424" cy="2696439"/>
          </a:xfrm>
          <a:prstGeom prst="rect">
            <a:avLst/>
          </a:prstGeom>
          <a:noFill/>
          <a:ln w="9525">
            <a:solidFill>
              <a:schemeClr val="accent1"/>
            </a:solid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395536" y="4005064"/>
            <a:ext cx="8424936" cy="2677392"/>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个人网</a:t>
            </a:r>
            <a:r>
              <a:rPr lang="zh-CN" altLang="en-US" sz="2800" b="1" noProof="1" smtClean="0">
                <a:solidFill>
                  <a:srgbClr val="1083AD"/>
                </a:solidFill>
                <a:latin typeface="微软雅黑" pitchFamily="34" charset="-122"/>
                <a:ea typeface="微软雅黑" pitchFamily="34" charset="-122"/>
              </a:rPr>
              <a:t>厅</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自助打印各类证明</a:t>
            </a:r>
            <a:endParaRPr lang="zh-CN" altLang="en-US" sz="2800" b="1" noProof="1">
              <a:solidFill>
                <a:srgbClr val="1083AD"/>
              </a:solidFill>
              <a:latin typeface="微软雅黑" pitchFamily="34" charset="-122"/>
              <a:ea typeface="微软雅黑" pitchFamily="34" charset="-122"/>
            </a:endParaRPr>
          </a:p>
        </p:txBody>
      </p:sp>
      <p:grpSp>
        <p:nvGrpSpPr>
          <p:cNvPr id="9" name="组合 8"/>
          <p:cNvGrpSpPr/>
          <p:nvPr/>
        </p:nvGrpSpPr>
        <p:grpSpPr>
          <a:xfrm>
            <a:off x="107504" y="1340768"/>
            <a:ext cx="8568952" cy="5256584"/>
            <a:chOff x="251520" y="1340768"/>
            <a:chExt cx="8568952" cy="5256584"/>
          </a:xfrm>
        </p:grpSpPr>
        <p:pic>
          <p:nvPicPr>
            <p:cNvPr id="7" name="Picture 6" descr="笔记本图片"/>
            <p:cNvPicPr>
              <a:picLocks noChangeAspect="1" noChangeArrowheads="1"/>
            </p:cNvPicPr>
            <p:nvPr/>
          </p:nvPicPr>
          <p:blipFill>
            <a:blip r:embed="rId3" cstate="print"/>
            <a:srcRect/>
            <a:stretch>
              <a:fillRect/>
            </a:stretch>
          </p:blipFill>
          <p:spPr bwMode="auto">
            <a:xfrm>
              <a:off x="251520" y="1340768"/>
              <a:ext cx="8568952" cy="5256584"/>
            </a:xfrm>
            <a:prstGeom prst="rect">
              <a:avLst/>
            </a:prstGeom>
            <a:noFill/>
          </p:spPr>
        </p:pic>
        <p:pic>
          <p:nvPicPr>
            <p:cNvPr id="3074" name="Picture 2"/>
            <p:cNvPicPr>
              <a:picLocks noChangeAspect="1" noChangeArrowheads="1"/>
            </p:cNvPicPr>
            <p:nvPr/>
          </p:nvPicPr>
          <p:blipFill>
            <a:blip r:embed="rId4" cstate="print"/>
            <a:srcRect/>
            <a:stretch>
              <a:fillRect/>
            </a:stretch>
          </p:blipFill>
          <p:spPr bwMode="auto">
            <a:xfrm>
              <a:off x="1403648" y="1772816"/>
              <a:ext cx="6264696" cy="4104456"/>
            </a:xfrm>
            <a:prstGeom prst="rect">
              <a:avLst/>
            </a:prstGeom>
            <a:noFill/>
            <a:ln w="9525">
              <a:noFill/>
              <a:miter lim="800000"/>
              <a:headEnd/>
              <a:tailEnd/>
            </a:ln>
          </p:spPr>
        </p:pic>
      </p:grpSp>
      <p:sp>
        <p:nvSpPr>
          <p:cNvPr id="10" name="TextBox 9"/>
          <p:cNvSpPr txBox="1"/>
          <p:nvPr/>
        </p:nvSpPr>
        <p:spPr>
          <a:xfrm>
            <a:off x="8172400" y="1844824"/>
            <a:ext cx="792088" cy="3477875"/>
          </a:xfrm>
          <a:prstGeom prst="rect">
            <a:avLst/>
          </a:prstGeom>
          <a:noFill/>
        </p:spPr>
        <p:txBody>
          <a:bodyPr wrap="square" rtlCol="0">
            <a:spAutoFit/>
          </a:bodyPr>
          <a:lstStyle/>
          <a:p>
            <a:r>
              <a:rPr lang="zh-CN" altLang="en-US" sz="2000" dirty="0" smtClean="0">
                <a:solidFill>
                  <a:srgbClr val="0070C0"/>
                </a:solidFill>
                <a:latin typeface="+mn-ea"/>
              </a:rPr>
              <a:t>需要预先安装好打印机驱动及</a:t>
            </a:r>
            <a:r>
              <a:rPr lang="en-US" altLang="zh-CN" sz="2000" dirty="0" smtClean="0">
                <a:solidFill>
                  <a:srgbClr val="0070C0"/>
                </a:solidFill>
                <a:latin typeface="+mn-ea"/>
              </a:rPr>
              <a:t>PDF</a:t>
            </a:r>
            <a:r>
              <a:rPr lang="zh-CN" altLang="en-US" sz="2000" dirty="0" smtClean="0">
                <a:solidFill>
                  <a:srgbClr val="0070C0"/>
                </a:solidFill>
                <a:latin typeface="+mn-ea"/>
              </a:rPr>
              <a:t>阅读器插件</a:t>
            </a:r>
            <a:endParaRPr lang="zh-CN" altLang="en-US" sz="2000" dirty="0">
              <a:solidFill>
                <a:srgbClr val="0070C0"/>
              </a:solidFill>
              <a:latin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单位网厅</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登录</a:t>
            </a:r>
            <a:endParaRPr lang="zh-CN" altLang="en-US" sz="2800" b="1" noProof="1">
              <a:solidFill>
                <a:srgbClr val="1083AD"/>
              </a:solidFill>
              <a:latin typeface="微软雅黑" pitchFamily="34" charset="-122"/>
              <a:ea typeface="微软雅黑" pitchFamily="34" charset="-122"/>
            </a:endParaRPr>
          </a:p>
        </p:txBody>
      </p:sp>
      <p:sp>
        <p:nvSpPr>
          <p:cNvPr id="7" name="TextBox 6"/>
          <p:cNvSpPr txBox="1"/>
          <p:nvPr/>
        </p:nvSpPr>
        <p:spPr>
          <a:xfrm>
            <a:off x="4139952" y="836712"/>
            <a:ext cx="3960440" cy="400110"/>
          </a:xfrm>
          <a:prstGeom prst="rect">
            <a:avLst/>
          </a:prstGeom>
          <a:noFill/>
        </p:spPr>
        <p:txBody>
          <a:bodyPr vert="horz" wrap="square" rtlCol="0">
            <a:spAutoFit/>
          </a:bodyPr>
          <a:lstStyle/>
          <a:p>
            <a:r>
              <a:rPr lang="zh-CN" altLang="en-US" sz="2000" b="1" dirty="0" smtClean="0">
                <a:solidFill>
                  <a:srgbClr val="FF0000"/>
                </a:solidFill>
                <a:latin typeface="微软雅黑" pitchFamily="34" charset="-122"/>
                <a:ea typeface="微软雅黑" pitchFamily="34" charset="-122"/>
              </a:rPr>
              <a:t>网站地址：</a:t>
            </a:r>
            <a:r>
              <a:rPr lang="en-US" altLang="zh-CN" sz="2000" b="1" dirty="0" smtClean="0">
                <a:solidFill>
                  <a:srgbClr val="FF0000"/>
                </a:solidFill>
                <a:latin typeface="微软雅黑" pitchFamily="34" charset="-122"/>
                <a:ea typeface="微软雅黑" pitchFamily="34" charset="-122"/>
              </a:rPr>
              <a:t>www.qzsgjj.org.cn</a:t>
            </a:r>
            <a:endParaRPr lang="zh-CN" altLang="en-US" sz="2000" b="1" dirty="0">
              <a:solidFill>
                <a:srgbClr val="FF0000"/>
              </a:solidFill>
              <a:latin typeface="微软雅黑" pitchFamily="34" charset="-122"/>
              <a:ea typeface="微软雅黑" pitchFamily="34" charset="-122"/>
            </a:endParaRPr>
          </a:p>
        </p:txBody>
      </p:sp>
      <p:grpSp>
        <p:nvGrpSpPr>
          <p:cNvPr id="8" name="组合 7"/>
          <p:cNvGrpSpPr/>
          <p:nvPr/>
        </p:nvGrpSpPr>
        <p:grpSpPr>
          <a:xfrm>
            <a:off x="251520" y="1340768"/>
            <a:ext cx="8568952" cy="5256584"/>
            <a:chOff x="251520" y="1340768"/>
            <a:chExt cx="8568952" cy="5256584"/>
          </a:xfrm>
        </p:grpSpPr>
        <p:pic>
          <p:nvPicPr>
            <p:cNvPr id="6" name="Picture 6" descr="笔记本图片"/>
            <p:cNvPicPr>
              <a:picLocks noChangeAspect="1" noChangeArrowheads="1"/>
            </p:cNvPicPr>
            <p:nvPr/>
          </p:nvPicPr>
          <p:blipFill>
            <a:blip r:embed="rId3" cstate="print"/>
            <a:srcRect/>
            <a:stretch>
              <a:fillRect/>
            </a:stretch>
          </p:blipFill>
          <p:spPr bwMode="auto">
            <a:xfrm>
              <a:off x="251520" y="1340768"/>
              <a:ext cx="8568952" cy="5256584"/>
            </a:xfrm>
            <a:prstGeom prst="rect">
              <a:avLst/>
            </a:prstGeom>
            <a:noFill/>
          </p:spPr>
        </p:pic>
        <p:pic>
          <p:nvPicPr>
            <p:cNvPr id="3" name="Picture 2" descr="E:\公积金系统资料\系统宣传相关\2018年下乡宣传\微信截图_20180515172348.png"/>
            <p:cNvPicPr>
              <a:picLocks noChangeAspect="1" noChangeArrowheads="1"/>
            </p:cNvPicPr>
            <p:nvPr/>
          </p:nvPicPr>
          <p:blipFill>
            <a:blip r:embed="rId4" cstate="print"/>
            <a:srcRect/>
            <a:stretch>
              <a:fillRect/>
            </a:stretch>
          </p:blipFill>
          <p:spPr bwMode="auto">
            <a:xfrm>
              <a:off x="1469351" y="1772816"/>
              <a:ext cx="6126985" cy="4104456"/>
            </a:xfrm>
            <a:prstGeom prst="rect">
              <a:avLst/>
            </a:prstGeom>
            <a:noFill/>
          </p:spPr>
        </p:pic>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缴存单位网厅</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办理单位业务</a:t>
            </a:r>
            <a:endParaRPr lang="zh-CN" altLang="en-US" sz="2800" b="1" noProof="1">
              <a:solidFill>
                <a:srgbClr val="1083AD"/>
              </a:solidFill>
              <a:latin typeface="微软雅黑" pitchFamily="34" charset="-122"/>
              <a:ea typeface="微软雅黑" pitchFamily="34" charset="-122"/>
            </a:endParaRPr>
          </a:p>
        </p:txBody>
      </p:sp>
      <p:grpSp>
        <p:nvGrpSpPr>
          <p:cNvPr id="7" name="组合 6"/>
          <p:cNvGrpSpPr/>
          <p:nvPr/>
        </p:nvGrpSpPr>
        <p:grpSpPr>
          <a:xfrm>
            <a:off x="251520" y="1340768"/>
            <a:ext cx="8568952" cy="5256584"/>
            <a:chOff x="251520" y="1340768"/>
            <a:chExt cx="8568952" cy="5256584"/>
          </a:xfrm>
        </p:grpSpPr>
        <p:pic>
          <p:nvPicPr>
            <p:cNvPr id="5" name="Picture 6" descr="笔记本图片"/>
            <p:cNvPicPr>
              <a:picLocks noChangeAspect="1" noChangeArrowheads="1"/>
            </p:cNvPicPr>
            <p:nvPr/>
          </p:nvPicPr>
          <p:blipFill>
            <a:blip r:embed="rId3" cstate="print"/>
            <a:srcRect/>
            <a:stretch>
              <a:fillRect/>
            </a:stretch>
          </p:blipFill>
          <p:spPr bwMode="auto">
            <a:xfrm>
              <a:off x="251520" y="1340768"/>
              <a:ext cx="8568952" cy="5256584"/>
            </a:xfrm>
            <a:prstGeom prst="rect">
              <a:avLst/>
            </a:prstGeom>
            <a:noFill/>
          </p:spPr>
        </p:pic>
        <p:pic>
          <p:nvPicPr>
            <p:cNvPr id="2050" name="Picture 2" descr="E:\公积金系统资料\系统宣传相关\2018年下乡宣传\微信截图_20180517084642.png"/>
            <p:cNvPicPr>
              <a:picLocks noChangeAspect="1" noChangeArrowheads="1"/>
            </p:cNvPicPr>
            <p:nvPr/>
          </p:nvPicPr>
          <p:blipFill>
            <a:blip r:embed="rId4" cstate="print"/>
            <a:srcRect/>
            <a:stretch>
              <a:fillRect/>
            </a:stretch>
          </p:blipFill>
          <p:spPr bwMode="auto">
            <a:xfrm>
              <a:off x="1475656" y="1772816"/>
              <a:ext cx="6120680" cy="4104456"/>
            </a:xfrm>
            <a:prstGeom prst="rect">
              <a:avLst/>
            </a:prstGeom>
            <a:noFill/>
          </p:spPr>
        </p:pic>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620688"/>
            <a:ext cx="7992888" cy="2369880"/>
          </a:xfrm>
          <a:prstGeom prst="rect">
            <a:avLst/>
          </a:prstGeom>
          <a:noFill/>
          <a:ln w="9525">
            <a:noFill/>
            <a:miter lim="800000"/>
            <a:headEnd/>
            <a:tailEnd/>
          </a:ln>
        </p:spPr>
        <p:txBody>
          <a:bodyPr wrap="square">
            <a:spAutoFit/>
          </a:bodyPr>
          <a:lstStyle/>
          <a:p>
            <a:pPr algn="ctr"/>
            <a:r>
              <a:rPr lang="zh-CN" altLang="en-US" sz="3600" b="1" noProof="1" smtClean="0">
                <a:solidFill>
                  <a:srgbClr val="FF0000"/>
                </a:solidFill>
                <a:latin typeface="微软雅黑" pitchFamily="34" charset="-122"/>
                <a:ea typeface="微软雅黑" pitchFamily="34" charset="-122"/>
              </a:rPr>
              <a:t>请注意！</a:t>
            </a:r>
            <a:endParaRPr lang="en-US" altLang="zh-CN" sz="3600" b="1" noProof="1" smtClean="0">
              <a:solidFill>
                <a:srgbClr val="FF0000"/>
              </a:solidFill>
              <a:latin typeface="微软雅黑" pitchFamily="34" charset="-122"/>
              <a:ea typeface="微软雅黑" pitchFamily="34" charset="-122"/>
            </a:endParaRPr>
          </a:p>
          <a:p>
            <a:pPr algn="ctr"/>
            <a:endParaRPr lang="en-US" altLang="zh-CN" sz="1600" b="1" noProof="1" smtClean="0">
              <a:solidFill>
                <a:srgbClr val="FF0000"/>
              </a:solidFill>
              <a:latin typeface="微软雅黑" pitchFamily="34" charset="-122"/>
              <a:ea typeface="微软雅黑" pitchFamily="34" charset="-122"/>
            </a:endParaRPr>
          </a:p>
          <a:p>
            <a:pPr>
              <a:lnSpc>
                <a:spcPct val="200000"/>
              </a:lnSpc>
            </a:pPr>
            <a:r>
              <a:rPr lang="zh-CN" altLang="en-US" sz="2400" b="1" noProof="1" smtClean="0">
                <a:solidFill>
                  <a:srgbClr val="1083AD"/>
                </a:solidFill>
                <a:latin typeface="微软雅黑" pitchFamily="34" charset="-122"/>
                <a:ea typeface="微软雅黑" pitchFamily="34" charset="-122"/>
              </a:rPr>
              <a:t>       网厅使用到了很多网络新技术、请尽量使用</a:t>
            </a:r>
            <a:r>
              <a:rPr lang="en-US" altLang="zh-CN" sz="2400" b="1" noProof="1" smtClean="0">
                <a:solidFill>
                  <a:srgbClr val="1083AD"/>
                </a:solidFill>
                <a:latin typeface="微软雅黑" pitchFamily="34" charset="-122"/>
                <a:ea typeface="微软雅黑" pitchFamily="34" charset="-122"/>
              </a:rPr>
              <a:t>IE11</a:t>
            </a:r>
            <a:r>
              <a:rPr lang="zh-CN" altLang="en-US" sz="2400" b="1" noProof="1" smtClean="0">
                <a:solidFill>
                  <a:srgbClr val="1083AD"/>
                </a:solidFill>
                <a:latin typeface="微软雅黑" pitchFamily="34" charset="-122"/>
                <a:ea typeface="微软雅黑" pitchFamily="34" charset="-122"/>
              </a:rPr>
              <a:t>及更高浏览器来访问，避免出现访问错误！</a:t>
            </a:r>
            <a:endParaRPr lang="zh-CN" altLang="en-US" sz="2400" b="1" noProof="1">
              <a:solidFill>
                <a:srgbClr val="1083AD"/>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3" cstate="print"/>
          <a:srcRect/>
          <a:stretch>
            <a:fillRect/>
          </a:stretch>
        </p:blipFill>
        <p:spPr bwMode="auto">
          <a:xfrm>
            <a:off x="2627784" y="3140968"/>
            <a:ext cx="3590925" cy="2886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467544" y="476672"/>
            <a:ext cx="73448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第一渠道：柜台</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归集窗口</a:t>
            </a:r>
            <a:endParaRPr lang="zh-CN" altLang="en-US" sz="2800" b="1" noProof="1">
              <a:solidFill>
                <a:srgbClr val="1083AD"/>
              </a:solidFill>
              <a:latin typeface="微软雅黑" pitchFamily="34" charset="-122"/>
              <a:ea typeface="微软雅黑" pitchFamily="34" charset="-122"/>
            </a:endParaRPr>
          </a:p>
        </p:txBody>
      </p:sp>
      <p:grpSp>
        <p:nvGrpSpPr>
          <p:cNvPr id="36" name="组合 35"/>
          <p:cNvGrpSpPr/>
          <p:nvPr/>
        </p:nvGrpSpPr>
        <p:grpSpPr>
          <a:xfrm>
            <a:off x="539552" y="1340768"/>
            <a:ext cx="2592288" cy="4889524"/>
            <a:chOff x="3275856" y="1340768"/>
            <a:chExt cx="2592288" cy="4889524"/>
          </a:xfrm>
        </p:grpSpPr>
        <p:sp>
          <p:nvSpPr>
            <p:cNvPr id="9" name="矩形 14"/>
            <p:cNvSpPr/>
            <p:nvPr/>
          </p:nvSpPr>
          <p:spPr bwMode="auto">
            <a:xfrm>
              <a:off x="3275856" y="1340768"/>
              <a:ext cx="2592288" cy="4889524"/>
            </a:xfrm>
            <a:prstGeom prst="rect">
              <a:avLst/>
            </a:prstGeom>
            <a:solidFill>
              <a:srgbClr val="0141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文本框 13315"/>
            <p:cNvSpPr txBox="1">
              <a:spLocks noChangeArrowheads="1"/>
            </p:cNvSpPr>
            <p:nvPr/>
          </p:nvSpPr>
          <p:spPr bwMode="auto">
            <a:xfrm>
              <a:off x="3347864" y="4797152"/>
              <a:ext cx="2448272" cy="360040"/>
            </a:xfrm>
            <a:prstGeom prst="rect">
              <a:avLst/>
            </a:prstGeom>
            <a:noFill/>
            <a:ln w="9525">
              <a:noFill/>
              <a:miter lim="800000"/>
              <a:headEnd/>
              <a:tailEnd/>
            </a:ln>
          </p:spPr>
          <p:txBody>
            <a:bodyPr/>
            <a:lstStyle/>
            <a:p>
              <a:pPr algn="ctr"/>
              <a:r>
                <a:rPr lang="zh-CN" altLang="en-US" b="1" dirty="0" smtClean="0">
                  <a:solidFill>
                    <a:schemeClr val="bg1"/>
                  </a:solidFill>
                  <a:latin typeface="微软雅黑" pitchFamily="34" charset="-122"/>
                  <a:ea typeface="微软雅黑" pitchFamily="34" charset="-122"/>
                  <a:sym typeface="宋体" pitchFamily="2" charset="-122"/>
                </a:rPr>
                <a:t>钦州市区归集窗口</a:t>
              </a:r>
              <a:endParaRPr lang="zh-CN" altLang="en-US" dirty="0" smtClean="0">
                <a:solidFill>
                  <a:schemeClr val="bg1"/>
                </a:solidFill>
                <a:latin typeface="仿宋" pitchFamily="49" charset="-122"/>
                <a:ea typeface="仿宋" pitchFamily="49" charset="-122"/>
              </a:endParaRPr>
            </a:p>
          </p:txBody>
        </p:sp>
        <p:pic>
          <p:nvPicPr>
            <p:cNvPr id="26" name="图片 25" descr="微信图片_20180509153423.jpg"/>
            <p:cNvPicPr>
              <a:picLocks noChangeAspect="1"/>
            </p:cNvPicPr>
            <p:nvPr/>
          </p:nvPicPr>
          <p:blipFill>
            <a:blip r:embed="rId3" cstate="print"/>
            <a:stretch>
              <a:fillRect/>
            </a:stretch>
          </p:blipFill>
          <p:spPr>
            <a:xfrm>
              <a:off x="3347864" y="1611560"/>
              <a:ext cx="2425198" cy="3041576"/>
            </a:xfrm>
            <a:prstGeom prst="rect">
              <a:avLst/>
            </a:prstGeom>
          </p:spPr>
        </p:pic>
        <p:sp>
          <p:nvSpPr>
            <p:cNvPr id="33" name="TextBox 32"/>
            <p:cNvSpPr txBox="1"/>
            <p:nvPr/>
          </p:nvSpPr>
          <p:spPr>
            <a:xfrm>
              <a:off x="3491880" y="5282624"/>
              <a:ext cx="2232248" cy="523220"/>
            </a:xfrm>
            <a:prstGeom prst="rect">
              <a:avLst/>
            </a:prstGeom>
            <a:noFill/>
          </p:spPr>
          <p:txBody>
            <a:bodyPr wrap="square" rtlCol="0">
              <a:spAutoFit/>
            </a:bodyPr>
            <a:lstStyle/>
            <a:p>
              <a:r>
                <a:rPr lang="zh-CN" altLang="en-US" sz="1400" dirty="0" smtClean="0">
                  <a:solidFill>
                    <a:schemeClr val="bg1"/>
                  </a:solidFill>
                  <a:latin typeface="微软雅黑" pitchFamily="34" charset="-122"/>
                  <a:ea typeface="微软雅黑" pitchFamily="34" charset="-122"/>
                </a:rPr>
                <a:t>       </a:t>
              </a:r>
              <a:r>
                <a:rPr lang="zh-CN" altLang="en-US" sz="1400" dirty="0" smtClean="0">
                  <a:solidFill>
                    <a:srgbClr val="FF0000"/>
                  </a:solidFill>
                  <a:latin typeface="微软雅黑" pitchFamily="34" charset="-122"/>
                  <a:ea typeface="微软雅黑" pitchFamily="34" charset="-122"/>
                </a:rPr>
                <a:t>位于钦州市钦江丽景小区</a:t>
              </a:r>
              <a:r>
                <a:rPr lang="en-US" altLang="zh-CN" sz="1400" dirty="0" smtClean="0">
                  <a:solidFill>
                    <a:srgbClr val="FF0000"/>
                  </a:solidFill>
                  <a:latin typeface="微软雅黑" pitchFamily="34" charset="-122"/>
                  <a:ea typeface="微软雅黑" pitchFamily="34" charset="-122"/>
                </a:rPr>
                <a:t>7</a:t>
              </a:r>
              <a:r>
                <a:rPr lang="zh-CN" altLang="en-US" sz="1400" dirty="0" smtClean="0">
                  <a:solidFill>
                    <a:srgbClr val="FF0000"/>
                  </a:solidFill>
                  <a:latin typeface="微软雅黑" pitchFamily="34" charset="-122"/>
                  <a:ea typeface="微软雅黑" pitchFamily="34" charset="-122"/>
                </a:rPr>
                <a:t>号楼二楼。</a:t>
              </a:r>
              <a:endParaRPr lang="zh-CN" altLang="en-US" sz="1400" dirty="0">
                <a:solidFill>
                  <a:srgbClr val="FF0000"/>
                </a:solidFill>
                <a:latin typeface="微软雅黑" pitchFamily="34" charset="-122"/>
                <a:ea typeface="微软雅黑" pitchFamily="34" charset="-122"/>
              </a:endParaRPr>
            </a:p>
          </p:txBody>
        </p:sp>
      </p:grpSp>
      <p:grpSp>
        <p:nvGrpSpPr>
          <p:cNvPr id="38" name="组合 37"/>
          <p:cNvGrpSpPr/>
          <p:nvPr/>
        </p:nvGrpSpPr>
        <p:grpSpPr>
          <a:xfrm>
            <a:off x="3347864" y="1340768"/>
            <a:ext cx="2592287" cy="4889524"/>
            <a:chOff x="3347864" y="1340768"/>
            <a:chExt cx="2592287" cy="4889524"/>
          </a:xfrm>
        </p:grpSpPr>
        <p:sp>
          <p:nvSpPr>
            <p:cNvPr id="22" name="矩形 13"/>
            <p:cNvSpPr/>
            <p:nvPr/>
          </p:nvSpPr>
          <p:spPr bwMode="auto">
            <a:xfrm>
              <a:off x="3347864" y="1340768"/>
              <a:ext cx="2592287" cy="4889524"/>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文本框 13315"/>
            <p:cNvSpPr txBox="1">
              <a:spLocks noChangeArrowheads="1"/>
            </p:cNvSpPr>
            <p:nvPr/>
          </p:nvSpPr>
          <p:spPr bwMode="auto">
            <a:xfrm>
              <a:off x="3419872" y="4797152"/>
              <a:ext cx="2448272" cy="360040"/>
            </a:xfrm>
            <a:prstGeom prst="rect">
              <a:avLst/>
            </a:prstGeom>
            <a:noFill/>
            <a:ln w="9525">
              <a:noFill/>
              <a:miter lim="800000"/>
              <a:headEnd/>
              <a:tailEnd/>
            </a:ln>
          </p:spPr>
          <p:txBody>
            <a:bodyPr/>
            <a:lstStyle/>
            <a:p>
              <a:pPr algn="ctr"/>
              <a:r>
                <a:rPr lang="zh-CN" altLang="en-US" b="1" dirty="0" smtClean="0">
                  <a:solidFill>
                    <a:schemeClr val="bg1"/>
                  </a:solidFill>
                  <a:latin typeface="微软雅黑" pitchFamily="34" charset="-122"/>
                  <a:ea typeface="微软雅黑" pitchFamily="34" charset="-122"/>
                  <a:sym typeface="宋体" pitchFamily="2" charset="-122"/>
                </a:rPr>
                <a:t>灵山县归集窗口</a:t>
              </a:r>
              <a:endParaRPr lang="zh-CN" altLang="en-US" dirty="0">
                <a:solidFill>
                  <a:schemeClr val="bg1"/>
                </a:solidFill>
                <a:latin typeface="仿宋" pitchFamily="49" charset="-122"/>
                <a:ea typeface="仿宋" pitchFamily="49" charset="-122"/>
              </a:endParaRPr>
            </a:p>
          </p:txBody>
        </p:sp>
        <p:sp>
          <p:nvSpPr>
            <p:cNvPr id="28" name="TextBox 27"/>
            <p:cNvSpPr txBox="1"/>
            <p:nvPr/>
          </p:nvSpPr>
          <p:spPr>
            <a:xfrm>
              <a:off x="3563888" y="5282624"/>
              <a:ext cx="2232248" cy="523220"/>
            </a:xfrm>
            <a:prstGeom prst="rect">
              <a:avLst/>
            </a:prstGeom>
            <a:noFill/>
          </p:spPr>
          <p:txBody>
            <a:bodyPr wrap="square" rtlCol="0">
              <a:spAutoFit/>
            </a:bodyPr>
            <a:lstStyle/>
            <a:p>
              <a:r>
                <a:rPr lang="zh-CN" altLang="en-US" sz="1400" dirty="0" smtClean="0">
                  <a:solidFill>
                    <a:srgbClr val="FF0000"/>
                  </a:solidFill>
                  <a:latin typeface="微软雅黑" pitchFamily="34" charset="-122"/>
                  <a:ea typeface="微软雅黑" pitchFamily="34" charset="-122"/>
                </a:rPr>
                <a:t>       位于灵山县体育馆足球场旁新澳丽园二楼。</a:t>
              </a:r>
              <a:endParaRPr lang="zh-CN" altLang="en-US" sz="1400" dirty="0">
                <a:solidFill>
                  <a:srgbClr val="FF0000"/>
                </a:solidFill>
                <a:latin typeface="微软雅黑" pitchFamily="34" charset="-122"/>
                <a:ea typeface="微软雅黑" pitchFamily="34" charset="-122"/>
              </a:endParaRPr>
            </a:p>
          </p:txBody>
        </p:sp>
        <p:pic>
          <p:nvPicPr>
            <p:cNvPr id="3075" name="Picture 3" descr="E:\公积金系统资料\系统宣传相关\2018年下乡宣传\微信图片_20180516150714.jpg"/>
            <p:cNvPicPr>
              <a:picLocks noChangeAspect="1" noChangeArrowheads="1"/>
            </p:cNvPicPr>
            <p:nvPr/>
          </p:nvPicPr>
          <p:blipFill>
            <a:blip r:embed="rId4" cstate="print"/>
            <a:srcRect/>
            <a:stretch>
              <a:fillRect/>
            </a:stretch>
          </p:blipFill>
          <p:spPr bwMode="auto">
            <a:xfrm flipH="1">
              <a:off x="3419872" y="1628800"/>
              <a:ext cx="2448272" cy="3014192"/>
            </a:xfrm>
            <a:prstGeom prst="rect">
              <a:avLst/>
            </a:prstGeom>
            <a:noFill/>
          </p:spPr>
        </p:pic>
      </p:grpSp>
      <p:grpSp>
        <p:nvGrpSpPr>
          <p:cNvPr id="39" name="组合 38"/>
          <p:cNvGrpSpPr/>
          <p:nvPr/>
        </p:nvGrpSpPr>
        <p:grpSpPr>
          <a:xfrm>
            <a:off x="6156176" y="1340768"/>
            <a:ext cx="2592288" cy="4889524"/>
            <a:chOff x="6156176" y="1340768"/>
            <a:chExt cx="2592288" cy="4889524"/>
          </a:xfrm>
        </p:grpSpPr>
        <p:sp>
          <p:nvSpPr>
            <p:cNvPr id="30" name="矩形 14"/>
            <p:cNvSpPr/>
            <p:nvPr/>
          </p:nvSpPr>
          <p:spPr bwMode="auto">
            <a:xfrm>
              <a:off x="6156176" y="1340768"/>
              <a:ext cx="2592288" cy="4889524"/>
            </a:xfrm>
            <a:prstGeom prst="rect">
              <a:avLst/>
            </a:prstGeom>
            <a:solidFill>
              <a:srgbClr val="0141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文本框 13315"/>
            <p:cNvSpPr txBox="1">
              <a:spLocks noChangeArrowheads="1"/>
            </p:cNvSpPr>
            <p:nvPr/>
          </p:nvSpPr>
          <p:spPr bwMode="auto">
            <a:xfrm>
              <a:off x="6228184" y="4797152"/>
              <a:ext cx="2448272" cy="360040"/>
            </a:xfrm>
            <a:prstGeom prst="rect">
              <a:avLst/>
            </a:prstGeom>
            <a:noFill/>
            <a:ln w="9525">
              <a:noFill/>
              <a:miter lim="800000"/>
              <a:headEnd/>
              <a:tailEnd/>
            </a:ln>
          </p:spPr>
          <p:txBody>
            <a:bodyPr/>
            <a:lstStyle/>
            <a:p>
              <a:pPr algn="ctr"/>
              <a:r>
                <a:rPr lang="zh-CN" altLang="en-US" b="1" dirty="0" smtClean="0">
                  <a:solidFill>
                    <a:schemeClr val="bg1"/>
                  </a:solidFill>
                  <a:latin typeface="微软雅黑" pitchFamily="34" charset="-122"/>
                  <a:ea typeface="微软雅黑" pitchFamily="34" charset="-122"/>
                  <a:sym typeface="宋体" pitchFamily="2" charset="-122"/>
                </a:rPr>
                <a:t>浦北县归集窗口</a:t>
              </a:r>
              <a:endParaRPr lang="zh-CN" altLang="en-US" dirty="0" smtClean="0">
                <a:solidFill>
                  <a:schemeClr val="bg1"/>
                </a:solidFill>
                <a:latin typeface="仿宋" pitchFamily="49" charset="-122"/>
                <a:ea typeface="仿宋" pitchFamily="49" charset="-122"/>
              </a:endParaRPr>
            </a:p>
          </p:txBody>
        </p:sp>
        <p:sp>
          <p:nvSpPr>
            <p:cNvPr id="37" name="TextBox 36"/>
            <p:cNvSpPr txBox="1"/>
            <p:nvPr/>
          </p:nvSpPr>
          <p:spPr>
            <a:xfrm>
              <a:off x="6372200" y="5282624"/>
              <a:ext cx="2232248" cy="523220"/>
            </a:xfrm>
            <a:prstGeom prst="rect">
              <a:avLst/>
            </a:prstGeom>
            <a:noFill/>
          </p:spPr>
          <p:txBody>
            <a:bodyPr wrap="square" rtlCol="0">
              <a:spAutoFit/>
            </a:bodyPr>
            <a:lstStyle/>
            <a:p>
              <a:r>
                <a:rPr lang="zh-CN" altLang="en-US" sz="1400" dirty="0" smtClean="0">
                  <a:solidFill>
                    <a:schemeClr val="bg1"/>
                  </a:solidFill>
                  <a:latin typeface="微软雅黑" pitchFamily="34" charset="-122"/>
                  <a:ea typeface="微软雅黑" pitchFamily="34" charset="-122"/>
                </a:rPr>
                <a:t>       </a:t>
              </a:r>
              <a:r>
                <a:rPr lang="zh-CN" altLang="en-US" sz="1400" dirty="0" smtClean="0">
                  <a:solidFill>
                    <a:srgbClr val="FF0000"/>
                  </a:solidFill>
                  <a:latin typeface="微软雅黑" pitchFamily="34" charset="-122"/>
                  <a:ea typeface="微软雅黑" pitchFamily="34" charset="-122"/>
                </a:rPr>
                <a:t>位于浦北县东滨路东方丽园</a:t>
              </a:r>
              <a:r>
                <a:rPr lang="en-US" altLang="zh-CN" sz="1400" dirty="0" smtClean="0">
                  <a:solidFill>
                    <a:srgbClr val="FF0000"/>
                  </a:solidFill>
                  <a:latin typeface="微软雅黑" pitchFamily="34" charset="-122"/>
                  <a:ea typeface="微软雅黑" pitchFamily="34" charset="-122"/>
                </a:rPr>
                <a:t>8</a:t>
              </a:r>
              <a:r>
                <a:rPr lang="zh-CN" altLang="en-US" sz="1400" dirty="0" smtClean="0">
                  <a:solidFill>
                    <a:srgbClr val="FF0000"/>
                  </a:solidFill>
                  <a:latin typeface="微软雅黑" pitchFamily="34" charset="-122"/>
                  <a:ea typeface="微软雅黑" pitchFamily="34" charset="-122"/>
                </a:rPr>
                <a:t>号楼一楼。</a:t>
              </a:r>
              <a:endParaRPr lang="zh-CN" altLang="en-US" sz="1400" dirty="0">
                <a:solidFill>
                  <a:srgbClr val="FF0000"/>
                </a:solidFill>
                <a:latin typeface="微软雅黑" pitchFamily="34" charset="-122"/>
                <a:ea typeface="微软雅黑" pitchFamily="34" charset="-122"/>
              </a:endParaRPr>
            </a:p>
          </p:txBody>
        </p:sp>
        <p:pic>
          <p:nvPicPr>
            <p:cNvPr id="3076" name="Picture 4" descr="E:\公积金系统资料\系统宣传相关\2018年下乡宣传\微信图片_20180516084429.jpg"/>
            <p:cNvPicPr>
              <a:picLocks noChangeAspect="1" noChangeArrowheads="1"/>
            </p:cNvPicPr>
            <p:nvPr/>
          </p:nvPicPr>
          <p:blipFill>
            <a:blip r:embed="rId5" cstate="print"/>
            <a:srcRect/>
            <a:stretch>
              <a:fillRect/>
            </a:stretch>
          </p:blipFill>
          <p:spPr bwMode="auto">
            <a:xfrm>
              <a:off x="6217707" y="1628800"/>
              <a:ext cx="2458749" cy="3024336"/>
            </a:xfrm>
            <a:prstGeom prst="rect">
              <a:avLst/>
            </a:prstGeom>
            <a:noFill/>
          </p:spPr>
        </p:pic>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1475656" y="2322746"/>
            <a:ext cx="6696744" cy="1754326"/>
          </a:xfrm>
          <a:prstGeom prst="rect">
            <a:avLst/>
          </a:prstGeom>
          <a:noFill/>
          <a:ln w="9525">
            <a:noFill/>
            <a:miter lim="800000"/>
            <a:headEnd/>
            <a:tailEnd/>
          </a:ln>
        </p:spPr>
        <p:txBody>
          <a:bodyPr wrap="square">
            <a:spAutoFit/>
          </a:bodyPr>
          <a:lstStyle/>
          <a:p>
            <a:pPr algn="ctr"/>
            <a:r>
              <a:rPr lang="zh-CN" altLang="en-US" sz="3600" b="1" noProof="1" smtClean="0">
                <a:solidFill>
                  <a:srgbClr val="1083AD"/>
                </a:solidFill>
                <a:latin typeface="微软雅黑" pitchFamily="34" charset="-122"/>
                <a:ea typeface="微软雅黑" pitchFamily="34" charset="-122"/>
              </a:rPr>
              <a:t>谢谢大家！！！</a:t>
            </a:r>
            <a:endParaRPr lang="en-US" altLang="zh-CN" sz="3600" b="1" noProof="1" smtClean="0">
              <a:solidFill>
                <a:srgbClr val="1083AD"/>
              </a:solidFill>
              <a:latin typeface="微软雅黑" pitchFamily="34" charset="-122"/>
              <a:ea typeface="微软雅黑" pitchFamily="34" charset="-122"/>
            </a:endParaRPr>
          </a:p>
          <a:p>
            <a:pPr algn="ctr"/>
            <a:endParaRPr lang="en-US" altLang="zh-CN" sz="3600" b="1" noProof="1" smtClean="0">
              <a:solidFill>
                <a:srgbClr val="1083AD"/>
              </a:solidFill>
              <a:latin typeface="微软雅黑" pitchFamily="34" charset="-122"/>
              <a:ea typeface="微软雅黑" pitchFamily="34" charset="-122"/>
            </a:endParaRPr>
          </a:p>
          <a:p>
            <a:pPr algn="ctr"/>
            <a:r>
              <a:rPr lang="zh-CN" altLang="en-US" sz="3600" b="1" noProof="1" smtClean="0">
                <a:solidFill>
                  <a:srgbClr val="1083AD"/>
                </a:solidFill>
                <a:latin typeface="微软雅黑" pitchFamily="34" charset="-122"/>
                <a:ea typeface="微软雅黑" pitchFamily="34" charset="-122"/>
              </a:rPr>
              <a:t>不足之处，请多批评指正！！！</a:t>
            </a:r>
            <a:endParaRPr lang="zh-CN" altLang="en-US" sz="3600" b="1" noProof="1">
              <a:solidFill>
                <a:srgbClr val="1083AD"/>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467544" y="476672"/>
            <a:ext cx="73448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第一渠道：柜台</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贷款窗口</a:t>
            </a:r>
            <a:endParaRPr lang="zh-CN" altLang="en-US" sz="2800" b="1" noProof="1">
              <a:solidFill>
                <a:srgbClr val="1083AD"/>
              </a:solidFill>
              <a:latin typeface="微软雅黑" pitchFamily="34" charset="-122"/>
              <a:ea typeface="微软雅黑" pitchFamily="34" charset="-122"/>
            </a:endParaRPr>
          </a:p>
        </p:txBody>
      </p:sp>
      <p:grpSp>
        <p:nvGrpSpPr>
          <p:cNvPr id="23" name="组合 22"/>
          <p:cNvGrpSpPr/>
          <p:nvPr/>
        </p:nvGrpSpPr>
        <p:grpSpPr>
          <a:xfrm>
            <a:off x="3347864" y="1340768"/>
            <a:ext cx="2592287" cy="4889524"/>
            <a:chOff x="3347864" y="1340768"/>
            <a:chExt cx="2592287" cy="4889524"/>
          </a:xfrm>
        </p:grpSpPr>
        <p:sp>
          <p:nvSpPr>
            <p:cNvPr id="22" name="矩形 13"/>
            <p:cNvSpPr/>
            <p:nvPr/>
          </p:nvSpPr>
          <p:spPr bwMode="auto">
            <a:xfrm>
              <a:off x="3347864" y="1340768"/>
              <a:ext cx="2592287" cy="4889524"/>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文本框 13315"/>
            <p:cNvSpPr txBox="1">
              <a:spLocks noChangeArrowheads="1"/>
            </p:cNvSpPr>
            <p:nvPr/>
          </p:nvSpPr>
          <p:spPr bwMode="auto">
            <a:xfrm>
              <a:off x="3419872" y="4797152"/>
              <a:ext cx="2448272" cy="360040"/>
            </a:xfrm>
            <a:prstGeom prst="rect">
              <a:avLst/>
            </a:prstGeom>
            <a:noFill/>
            <a:ln w="9525">
              <a:noFill/>
              <a:miter lim="800000"/>
              <a:headEnd/>
              <a:tailEnd/>
            </a:ln>
          </p:spPr>
          <p:txBody>
            <a:bodyPr/>
            <a:lstStyle/>
            <a:p>
              <a:pPr algn="ctr"/>
              <a:r>
                <a:rPr lang="zh-CN" altLang="en-US" b="1" dirty="0" smtClean="0">
                  <a:solidFill>
                    <a:schemeClr val="bg1"/>
                  </a:solidFill>
                  <a:latin typeface="微软雅黑" pitchFamily="34" charset="-122"/>
                  <a:ea typeface="微软雅黑" pitchFamily="34" charset="-122"/>
                  <a:sym typeface="宋体" pitchFamily="2" charset="-122"/>
                </a:rPr>
                <a:t>灵山县贷款窗口</a:t>
              </a:r>
              <a:endParaRPr lang="zh-CN" altLang="en-US" dirty="0">
                <a:solidFill>
                  <a:schemeClr val="bg1"/>
                </a:solidFill>
                <a:latin typeface="仿宋" pitchFamily="49" charset="-122"/>
                <a:ea typeface="仿宋" pitchFamily="49" charset="-122"/>
              </a:endParaRPr>
            </a:p>
          </p:txBody>
        </p:sp>
        <p:sp>
          <p:nvSpPr>
            <p:cNvPr id="28" name="TextBox 27"/>
            <p:cNvSpPr txBox="1"/>
            <p:nvPr/>
          </p:nvSpPr>
          <p:spPr>
            <a:xfrm>
              <a:off x="3563888" y="5282624"/>
              <a:ext cx="2232248" cy="523220"/>
            </a:xfrm>
            <a:prstGeom prst="rect">
              <a:avLst/>
            </a:prstGeom>
            <a:noFill/>
          </p:spPr>
          <p:txBody>
            <a:bodyPr wrap="square" rtlCol="0">
              <a:spAutoFit/>
            </a:bodyPr>
            <a:lstStyle/>
            <a:p>
              <a:r>
                <a:rPr lang="zh-CN" altLang="en-US" sz="1400" dirty="0" smtClean="0">
                  <a:solidFill>
                    <a:srgbClr val="FF0000"/>
                  </a:solidFill>
                  <a:latin typeface="微软雅黑" pitchFamily="34" charset="-122"/>
                  <a:ea typeface="微软雅黑" pitchFamily="34" charset="-122"/>
                </a:rPr>
                <a:t>       位于灵山县体育馆足球场旁新澳丽园二楼。</a:t>
              </a:r>
              <a:endParaRPr lang="zh-CN" altLang="en-US" sz="1400" dirty="0">
                <a:solidFill>
                  <a:srgbClr val="FF0000"/>
                </a:solidFill>
                <a:latin typeface="微软雅黑" pitchFamily="34" charset="-122"/>
                <a:ea typeface="微软雅黑" pitchFamily="34" charset="-122"/>
              </a:endParaRPr>
            </a:p>
          </p:txBody>
        </p:sp>
      </p:grpSp>
      <p:grpSp>
        <p:nvGrpSpPr>
          <p:cNvPr id="20" name="组合 19"/>
          <p:cNvGrpSpPr/>
          <p:nvPr/>
        </p:nvGrpSpPr>
        <p:grpSpPr>
          <a:xfrm>
            <a:off x="539552" y="1340768"/>
            <a:ext cx="2592288" cy="4889524"/>
            <a:chOff x="539552" y="1340768"/>
            <a:chExt cx="2592288" cy="4889524"/>
          </a:xfrm>
        </p:grpSpPr>
        <p:grpSp>
          <p:nvGrpSpPr>
            <p:cNvPr id="19" name="组合 18"/>
            <p:cNvGrpSpPr/>
            <p:nvPr/>
          </p:nvGrpSpPr>
          <p:grpSpPr>
            <a:xfrm>
              <a:off x="539552" y="1340768"/>
              <a:ext cx="2592288" cy="4889524"/>
              <a:chOff x="539552" y="1340768"/>
              <a:chExt cx="2592288" cy="4889524"/>
            </a:xfrm>
          </p:grpSpPr>
          <p:sp>
            <p:nvSpPr>
              <p:cNvPr id="9" name="矩形 14"/>
              <p:cNvSpPr/>
              <p:nvPr/>
            </p:nvSpPr>
            <p:spPr bwMode="auto">
              <a:xfrm>
                <a:off x="539552" y="1340768"/>
                <a:ext cx="2592288" cy="4889524"/>
              </a:xfrm>
              <a:prstGeom prst="rect">
                <a:avLst/>
              </a:prstGeom>
              <a:solidFill>
                <a:srgbClr val="0141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文本框 13315"/>
              <p:cNvSpPr txBox="1">
                <a:spLocks noChangeArrowheads="1"/>
              </p:cNvSpPr>
              <p:nvPr/>
            </p:nvSpPr>
            <p:spPr bwMode="auto">
              <a:xfrm>
                <a:off x="611560" y="4797152"/>
                <a:ext cx="2448272" cy="360040"/>
              </a:xfrm>
              <a:prstGeom prst="rect">
                <a:avLst/>
              </a:prstGeom>
              <a:noFill/>
              <a:ln w="9525">
                <a:noFill/>
                <a:miter lim="800000"/>
                <a:headEnd/>
                <a:tailEnd/>
              </a:ln>
            </p:spPr>
            <p:txBody>
              <a:bodyPr/>
              <a:lstStyle/>
              <a:p>
                <a:pPr algn="ctr"/>
                <a:r>
                  <a:rPr lang="zh-CN" altLang="en-US" b="1" dirty="0" smtClean="0">
                    <a:solidFill>
                      <a:schemeClr val="bg1"/>
                    </a:solidFill>
                    <a:latin typeface="微软雅黑" pitchFamily="34" charset="-122"/>
                    <a:ea typeface="微软雅黑" pitchFamily="34" charset="-122"/>
                    <a:sym typeface="宋体" pitchFamily="2" charset="-122"/>
                  </a:rPr>
                  <a:t>钦州市区贷款窗口</a:t>
                </a:r>
                <a:endParaRPr lang="zh-CN" altLang="en-US" dirty="0" smtClean="0">
                  <a:solidFill>
                    <a:schemeClr val="bg1"/>
                  </a:solidFill>
                  <a:latin typeface="仿宋" pitchFamily="49" charset="-122"/>
                  <a:ea typeface="仿宋" pitchFamily="49" charset="-122"/>
                </a:endParaRPr>
              </a:p>
            </p:txBody>
          </p:sp>
          <p:sp>
            <p:nvSpPr>
              <p:cNvPr id="33" name="TextBox 32"/>
              <p:cNvSpPr txBox="1"/>
              <p:nvPr/>
            </p:nvSpPr>
            <p:spPr>
              <a:xfrm>
                <a:off x="755576" y="5282624"/>
                <a:ext cx="2232248" cy="523220"/>
              </a:xfrm>
              <a:prstGeom prst="rect">
                <a:avLst/>
              </a:prstGeom>
              <a:noFill/>
            </p:spPr>
            <p:txBody>
              <a:bodyPr wrap="square" rtlCol="0">
                <a:spAutoFit/>
              </a:bodyPr>
              <a:lstStyle/>
              <a:p>
                <a:r>
                  <a:rPr lang="zh-CN" altLang="en-US" sz="1400" dirty="0" smtClean="0">
                    <a:solidFill>
                      <a:srgbClr val="FF0000"/>
                    </a:solidFill>
                    <a:latin typeface="微软雅黑" pitchFamily="34" charset="-122"/>
                    <a:ea typeface="微软雅黑" pitchFamily="34" charset="-122"/>
                  </a:rPr>
                  <a:t>       位于钦州市钦江丽景小区</a:t>
                </a:r>
                <a:r>
                  <a:rPr lang="en-US" altLang="zh-CN" sz="1400" dirty="0" smtClean="0">
                    <a:solidFill>
                      <a:srgbClr val="FF0000"/>
                    </a:solidFill>
                    <a:latin typeface="微软雅黑" pitchFamily="34" charset="-122"/>
                    <a:ea typeface="微软雅黑" pitchFamily="34" charset="-122"/>
                  </a:rPr>
                  <a:t>7</a:t>
                </a:r>
                <a:r>
                  <a:rPr lang="zh-CN" altLang="en-US" sz="1400" dirty="0" smtClean="0">
                    <a:solidFill>
                      <a:srgbClr val="FF0000"/>
                    </a:solidFill>
                    <a:latin typeface="微软雅黑" pitchFamily="34" charset="-122"/>
                    <a:ea typeface="微软雅黑" pitchFamily="34" charset="-122"/>
                  </a:rPr>
                  <a:t>号楼二楼。</a:t>
                </a:r>
                <a:endParaRPr lang="zh-CN" altLang="en-US" sz="1400" dirty="0">
                  <a:solidFill>
                    <a:srgbClr val="FF0000"/>
                  </a:solidFill>
                  <a:latin typeface="微软雅黑" pitchFamily="34" charset="-122"/>
                  <a:ea typeface="微软雅黑" pitchFamily="34" charset="-122"/>
                </a:endParaRPr>
              </a:p>
            </p:txBody>
          </p:sp>
        </p:grpSp>
        <p:pic>
          <p:nvPicPr>
            <p:cNvPr id="4098" name="Picture 2" descr="E:\公积金系统资料\系统宣传相关\2018年下乡宣传\微信图片_20180509153418.jpg"/>
            <p:cNvPicPr>
              <a:picLocks noChangeAspect="1" noChangeArrowheads="1"/>
            </p:cNvPicPr>
            <p:nvPr/>
          </p:nvPicPr>
          <p:blipFill>
            <a:blip r:embed="rId3" cstate="print"/>
            <a:srcRect/>
            <a:stretch>
              <a:fillRect/>
            </a:stretch>
          </p:blipFill>
          <p:spPr bwMode="auto">
            <a:xfrm>
              <a:off x="611560" y="1628800"/>
              <a:ext cx="2448272" cy="3024336"/>
            </a:xfrm>
            <a:prstGeom prst="rect">
              <a:avLst/>
            </a:prstGeom>
            <a:noFill/>
          </p:spPr>
        </p:pic>
      </p:grpSp>
      <p:pic>
        <p:nvPicPr>
          <p:cNvPr id="4099" name="Picture 3" descr="E:\公积金系统资料\系统宣传相关\2018年下乡宣传\微信图片_20180516150708.jpg"/>
          <p:cNvPicPr>
            <a:picLocks noChangeAspect="1" noChangeArrowheads="1"/>
          </p:cNvPicPr>
          <p:nvPr/>
        </p:nvPicPr>
        <p:blipFill>
          <a:blip r:embed="rId4" cstate="print"/>
          <a:srcRect/>
          <a:stretch>
            <a:fillRect/>
          </a:stretch>
        </p:blipFill>
        <p:spPr bwMode="auto">
          <a:xfrm>
            <a:off x="3419872" y="1628800"/>
            <a:ext cx="2448272" cy="3024336"/>
          </a:xfrm>
          <a:prstGeom prst="rect">
            <a:avLst/>
          </a:prstGeom>
          <a:noFill/>
          <a:ln>
            <a:solidFill>
              <a:schemeClr val="accent1"/>
            </a:solidFill>
          </a:ln>
        </p:spPr>
      </p:pic>
      <p:grpSp>
        <p:nvGrpSpPr>
          <p:cNvPr id="24" name="组合 23"/>
          <p:cNvGrpSpPr/>
          <p:nvPr/>
        </p:nvGrpSpPr>
        <p:grpSpPr>
          <a:xfrm>
            <a:off x="6156176" y="1340768"/>
            <a:ext cx="2592288" cy="4889524"/>
            <a:chOff x="6156176" y="1340768"/>
            <a:chExt cx="2592288" cy="4889524"/>
          </a:xfrm>
        </p:grpSpPr>
        <p:sp>
          <p:nvSpPr>
            <p:cNvPr id="30" name="矩形 14"/>
            <p:cNvSpPr/>
            <p:nvPr/>
          </p:nvSpPr>
          <p:spPr bwMode="auto">
            <a:xfrm>
              <a:off x="6156176" y="1340768"/>
              <a:ext cx="2592288" cy="4889524"/>
            </a:xfrm>
            <a:prstGeom prst="rect">
              <a:avLst/>
            </a:prstGeom>
            <a:solidFill>
              <a:srgbClr val="0141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文本框 13315"/>
            <p:cNvSpPr txBox="1">
              <a:spLocks noChangeArrowheads="1"/>
            </p:cNvSpPr>
            <p:nvPr/>
          </p:nvSpPr>
          <p:spPr bwMode="auto">
            <a:xfrm>
              <a:off x="6228184" y="4797152"/>
              <a:ext cx="2448272" cy="360040"/>
            </a:xfrm>
            <a:prstGeom prst="rect">
              <a:avLst/>
            </a:prstGeom>
            <a:noFill/>
            <a:ln w="9525">
              <a:noFill/>
              <a:miter lim="800000"/>
              <a:headEnd/>
              <a:tailEnd/>
            </a:ln>
          </p:spPr>
          <p:txBody>
            <a:bodyPr/>
            <a:lstStyle/>
            <a:p>
              <a:pPr algn="ctr"/>
              <a:r>
                <a:rPr lang="zh-CN" altLang="en-US" b="1" dirty="0" smtClean="0">
                  <a:solidFill>
                    <a:schemeClr val="bg1"/>
                  </a:solidFill>
                  <a:latin typeface="微软雅黑" pitchFamily="34" charset="-122"/>
                  <a:ea typeface="微软雅黑" pitchFamily="34" charset="-122"/>
                  <a:sym typeface="宋体" pitchFamily="2" charset="-122"/>
                </a:rPr>
                <a:t>浦北县贷款窗口</a:t>
              </a:r>
              <a:endParaRPr lang="zh-CN" altLang="en-US" dirty="0" smtClean="0">
                <a:solidFill>
                  <a:schemeClr val="bg1"/>
                </a:solidFill>
                <a:latin typeface="仿宋" pitchFamily="49" charset="-122"/>
                <a:ea typeface="仿宋" pitchFamily="49" charset="-122"/>
              </a:endParaRPr>
            </a:p>
          </p:txBody>
        </p:sp>
        <p:sp>
          <p:nvSpPr>
            <p:cNvPr id="37" name="TextBox 36"/>
            <p:cNvSpPr txBox="1"/>
            <p:nvPr/>
          </p:nvSpPr>
          <p:spPr>
            <a:xfrm>
              <a:off x="6372200" y="5282624"/>
              <a:ext cx="2232248" cy="523220"/>
            </a:xfrm>
            <a:prstGeom prst="rect">
              <a:avLst/>
            </a:prstGeom>
            <a:noFill/>
          </p:spPr>
          <p:txBody>
            <a:bodyPr wrap="square" rtlCol="0">
              <a:spAutoFit/>
            </a:bodyPr>
            <a:lstStyle/>
            <a:p>
              <a:r>
                <a:rPr lang="zh-CN" altLang="en-US" sz="1400" dirty="0" smtClean="0">
                  <a:solidFill>
                    <a:srgbClr val="FF0000"/>
                  </a:solidFill>
                  <a:latin typeface="微软雅黑" pitchFamily="34" charset="-122"/>
                  <a:ea typeface="微软雅黑" pitchFamily="34" charset="-122"/>
                </a:rPr>
                <a:t>       位于浦北县东滨路东方丽园</a:t>
              </a:r>
              <a:r>
                <a:rPr lang="en-US" altLang="zh-CN" sz="1400" dirty="0" smtClean="0">
                  <a:solidFill>
                    <a:srgbClr val="FF0000"/>
                  </a:solidFill>
                  <a:latin typeface="微软雅黑" pitchFamily="34" charset="-122"/>
                  <a:ea typeface="微软雅黑" pitchFamily="34" charset="-122"/>
                </a:rPr>
                <a:t>8</a:t>
              </a:r>
              <a:r>
                <a:rPr lang="zh-CN" altLang="en-US" sz="1400" dirty="0" smtClean="0">
                  <a:solidFill>
                    <a:srgbClr val="FF0000"/>
                  </a:solidFill>
                  <a:latin typeface="微软雅黑" pitchFamily="34" charset="-122"/>
                  <a:ea typeface="微软雅黑" pitchFamily="34" charset="-122"/>
                </a:rPr>
                <a:t>号楼一楼。</a:t>
              </a:r>
              <a:endParaRPr lang="zh-CN" altLang="en-US" sz="1400" dirty="0">
                <a:solidFill>
                  <a:srgbClr val="FF0000"/>
                </a:solidFill>
                <a:latin typeface="微软雅黑" pitchFamily="34" charset="-122"/>
                <a:ea typeface="微软雅黑" pitchFamily="34" charset="-122"/>
              </a:endParaRPr>
            </a:p>
          </p:txBody>
        </p:sp>
        <p:pic>
          <p:nvPicPr>
            <p:cNvPr id="4100" name="Picture 4" descr="E:\公积金系统资料\系统宣传相关\2018年下乡宣传\微信图片_20180516084437.jpg"/>
            <p:cNvPicPr>
              <a:picLocks noChangeAspect="1" noChangeArrowheads="1"/>
            </p:cNvPicPr>
            <p:nvPr/>
          </p:nvPicPr>
          <p:blipFill>
            <a:blip r:embed="rId5" cstate="print"/>
            <a:srcRect/>
            <a:stretch>
              <a:fillRect/>
            </a:stretch>
          </p:blipFill>
          <p:spPr bwMode="auto">
            <a:xfrm>
              <a:off x="6228184" y="1628800"/>
              <a:ext cx="2448272" cy="3024336"/>
            </a:xfrm>
            <a:prstGeom prst="rect">
              <a:avLst/>
            </a:prstGeom>
            <a:noFill/>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467544" y="476672"/>
            <a:ext cx="73448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第一渠道：柜台</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提取窗口</a:t>
            </a:r>
            <a:endParaRPr lang="zh-CN" altLang="en-US" sz="2800" b="1" noProof="1">
              <a:solidFill>
                <a:srgbClr val="1083AD"/>
              </a:solidFill>
              <a:latin typeface="微软雅黑" pitchFamily="34" charset="-122"/>
              <a:ea typeface="微软雅黑" pitchFamily="34" charset="-122"/>
            </a:endParaRPr>
          </a:p>
        </p:txBody>
      </p:sp>
      <p:grpSp>
        <p:nvGrpSpPr>
          <p:cNvPr id="2" name="组合 18"/>
          <p:cNvGrpSpPr/>
          <p:nvPr/>
        </p:nvGrpSpPr>
        <p:grpSpPr>
          <a:xfrm>
            <a:off x="539552" y="1340768"/>
            <a:ext cx="2592288" cy="4889524"/>
            <a:chOff x="539552" y="1340768"/>
            <a:chExt cx="2592288" cy="4889524"/>
          </a:xfrm>
        </p:grpSpPr>
        <p:sp>
          <p:nvSpPr>
            <p:cNvPr id="9" name="矩形 14"/>
            <p:cNvSpPr/>
            <p:nvPr/>
          </p:nvSpPr>
          <p:spPr bwMode="auto">
            <a:xfrm>
              <a:off x="539552" y="1340768"/>
              <a:ext cx="2592288" cy="4889524"/>
            </a:xfrm>
            <a:prstGeom prst="rect">
              <a:avLst/>
            </a:prstGeom>
            <a:solidFill>
              <a:srgbClr val="0141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文本框 13315"/>
            <p:cNvSpPr txBox="1">
              <a:spLocks noChangeArrowheads="1"/>
            </p:cNvSpPr>
            <p:nvPr/>
          </p:nvSpPr>
          <p:spPr bwMode="auto">
            <a:xfrm>
              <a:off x="611560" y="4797152"/>
              <a:ext cx="2448272" cy="360040"/>
            </a:xfrm>
            <a:prstGeom prst="rect">
              <a:avLst/>
            </a:prstGeom>
            <a:noFill/>
            <a:ln w="9525">
              <a:noFill/>
              <a:miter lim="800000"/>
              <a:headEnd/>
              <a:tailEnd/>
            </a:ln>
          </p:spPr>
          <p:txBody>
            <a:bodyPr/>
            <a:lstStyle/>
            <a:p>
              <a:pPr algn="ctr"/>
              <a:r>
                <a:rPr lang="zh-CN" altLang="en-US" b="1" dirty="0" smtClean="0">
                  <a:solidFill>
                    <a:schemeClr val="bg1"/>
                  </a:solidFill>
                  <a:latin typeface="微软雅黑" pitchFamily="34" charset="-122"/>
                  <a:ea typeface="微软雅黑" pitchFamily="34" charset="-122"/>
                  <a:sym typeface="宋体" pitchFamily="2" charset="-122"/>
                </a:rPr>
                <a:t>钦州市区提取窗口</a:t>
              </a:r>
              <a:endParaRPr lang="zh-CN" altLang="en-US" dirty="0" smtClean="0">
                <a:solidFill>
                  <a:schemeClr val="bg1"/>
                </a:solidFill>
                <a:latin typeface="仿宋" pitchFamily="49" charset="-122"/>
                <a:ea typeface="仿宋" pitchFamily="49" charset="-122"/>
              </a:endParaRPr>
            </a:p>
          </p:txBody>
        </p:sp>
        <p:sp>
          <p:nvSpPr>
            <p:cNvPr id="33" name="TextBox 32"/>
            <p:cNvSpPr txBox="1"/>
            <p:nvPr/>
          </p:nvSpPr>
          <p:spPr>
            <a:xfrm>
              <a:off x="755576" y="5282624"/>
              <a:ext cx="2232248" cy="523220"/>
            </a:xfrm>
            <a:prstGeom prst="rect">
              <a:avLst/>
            </a:prstGeom>
            <a:noFill/>
          </p:spPr>
          <p:txBody>
            <a:bodyPr wrap="square" rtlCol="0">
              <a:spAutoFit/>
            </a:bodyPr>
            <a:lstStyle/>
            <a:p>
              <a:r>
                <a:rPr lang="zh-CN" altLang="en-US" sz="1400" dirty="0" smtClean="0">
                  <a:solidFill>
                    <a:srgbClr val="FF0000"/>
                  </a:solidFill>
                  <a:latin typeface="微软雅黑" pitchFamily="34" charset="-122"/>
                  <a:ea typeface="微软雅黑" pitchFamily="34" charset="-122"/>
                </a:rPr>
                <a:t>       位于钦州市民服务中心二楼公积金窗口。</a:t>
              </a:r>
              <a:endParaRPr lang="zh-CN" altLang="en-US" sz="1400" dirty="0">
                <a:solidFill>
                  <a:srgbClr val="FF0000"/>
                </a:solidFill>
                <a:latin typeface="微软雅黑" pitchFamily="34" charset="-122"/>
                <a:ea typeface="微软雅黑" pitchFamily="34" charset="-122"/>
              </a:endParaRPr>
            </a:p>
          </p:txBody>
        </p:sp>
      </p:grpSp>
      <p:grpSp>
        <p:nvGrpSpPr>
          <p:cNvPr id="3" name="组合 37"/>
          <p:cNvGrpSpPr/>
          <p:nvPr/>
        </p:nvGrpSpPr>
        <p:grpSpPr>
          <a:xfrm>
            <a:off x="3347864" y="1340768"/>
            <a:ext cx="2592287" cy="4889524"/>
            <a:chOff x="3347864" y="1340768"/>
            <a:chExt cx="2592287" cy="4889524"/>
          </a:xfrm>
        </p:grpSpPr>
        <p:sp>
          <p:nvSpPr>
            <p:cNvPr id="22" name="矩形 13"/>
            <p:cNvSpPr/>
            <p:nvPr/>
          </p:nvSpPr>
          <p:spPr bwMode="auto">
            <a:xfrm>
              <a:off x="3347864" y="1340768"/>
              <a:ext cx="2592287" cy="4889524"/>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文本框 13315"/>
            <p:cNvSpPr txBox="1">
              <a:spLocks noChangeArrowheads="1"/>
            </p:cNvSpPr>
            <p:nvPr/>
          </p:nvSpPr>
          <p:spPr bwMode="auto">
            <a:xfrm>
              <a:off x="3419872" y="4797152"/>
              <a:ext cx="2448272" cy="360040"/>
            </a:xfrm>
            <a:prstGeom prst="rect">
              <a:avLst/>
            </a:prstGeom>
            <a:noFill/>
            <a:ln w="9525">
              <a:noFill/>
              <a:miter lim="800000"/>
              <a:headEnd/>
              <a:tailEnd/>
            </a:ln>
          </p:spPr>
          <p:txBody>
            <a:bodyPr/>
            <a:lstStyle/>
            <a:p>
              <a:pPr algn="ctr"/>
              <a:r>
                <a:rPr lang="zh-CN" altLang="en-US" b="1" dirty="0" smtClean="0">
                  <a:solidFill>
                    <a:schemeClr val="bg1"/>
                  </a:solidFill>
                  <a:latin typeface="微软雅黑" pitchFamily="34" charset="-122"/>
                  <a:ea typeface="微软雅黑" pitchFamily="34" charset="-122"/>
                  <a:sym typeface="宋体" pitchFamily="2" charset="-122"/>
                </a:rPr>
                <a:t>灵山县提取窗口</a:t>
              </a:r>
              <a:endParaRPr lang="zh-CN" altLang="en-US" dirty="0">
                <a:solidFill>
                  <a:schemeClr val="bg1"/>
                </a:solidFill>
                <a:latin typeface="仿宋" pitchFamily="49" charset="-122"/>
                <a:ea typeface="仿宋" pitchFamily="49" charset="-122"/>
              </a:endParaRPr>
            </a:p>
          </p:txBody>
        </p:sp>
        <p:sp>
          <p:nvSpPr>
            <p:cNvPr id="28" name="TextBox 27"/>
            <p:cNvSpPr txBox="1"/>
            <p:nvPr/>
          </p:nvSpPr>
          <p:spPr>
            <a:xfrm>
              <a:off x="3563888" y="5282624"/>
              <a:ext cx="2232248" cy="523220"/>
            </a:xfrm>
            <a:prstGeom prst="rect">
              <a:avLst/>
            </a:prstGeom>
            <a:noFill/>
          </p:spPr>
          <p:txBody>
            <a:bodyPr wrap="square" rtlCol="0">
              <a:spAutoFit/>
            </a:bodyPr>
            <a:lstStyle/>
            <a:p>
              <a:r>
                <a:rPr lang="zh-CN" altLang="en-US" sz="1400" dirty="0" smtClean="0">
                  <a:solidFill>
                    <a:srgbClr val="FF0000"/>
                  </a:solidFill>
                  <a:latin typeface="微软雅黑" pitchFamily="34" charset="-122"/>
                  <a:ea typeface="微软雅黑" pitchFamily="34" charset="-122"/>
                </a:rPr>
                <a:t>       位于灵山县体育馆足球场旁新澳丽园二楼。</a:t>
              </a:r>
              <a:endParaRPr lang="zh-CN" altLang="en-US" sz="1400" dirty="0">
                <a:solidFill>
                  <a:srgbClr val="FF0000"/>
                </a:solidFill>
                <a:latin typeface="微软雅黑" pitchFamily="34" charset="-122"/>
                <a:ea typeface="微软雅黑" pitchFamily="34" charset="-122"/>
              </a:endParaRPr>
            </a:p>
          </p:txBody>
        </p:sp>
        <p:pic>
          <p:nvPicPr>
            <p:cNvPr id="3075" name="Picture 3" descr="E:\公积金系统资料\系统宣传相关\2018年下乡宣传\微信图片_20180516150714.jpg"/>
            <p:cNvPicPr>
              <a:picLocks noChangeAspect="1" noChangeArrowheads="1"/>
            </p:cNvPicPr>
            <p:nvPr/>
          </p:nvPicPr>
          <p:blipFill>
            <a:blip r:embed="rId3" cstate="print"/>
            <a:srcRect/>
            <a:stretch>
              <a:fillRect/>
            </a:stretch>
          </p:blipFill>
          <p:spPr bwMode="auto">
            <a:xfrm flipH="1">
              <a:off x="3419872" y="1628800"/>
              <a:ext cx="2448272" cy="3014192"/>
            </a:xfrm>
            <a:prstGeom prst="rect">
              <a:avLst/>
            </a:prstGeom>
            <a:noFill/>
          </p:spPr>
        </p:pic>
      </p:grpSp>
      <p:grpSp>
        <p:nvGrpSpPr>
          <p:cNvPr id="5" name="组合 38"/>
          <p:cNvGrpSpPr/>
          <p:nvPr/>
        </p:nvGrpSpPr>
        <p:grpSpPr>
          <a:xfrm>
            <a:off x="6156176" y="1340768"/>
            <a:ext cx="2592288" cy="4889524"/>
            <a:chOff x="6156176" y="1340768"/>
            <a:chExt cx="2592288" cy="4889524"/>
          </a:xfrm>
        </p:grpSpPr>
        <p:sp>
          <p:nvSpPr>
            <p:cNvPr id="30" name="矩形 14"/>
            <p:cNvSpPr/>
            <p:nvPr/>
          </p:nvSpPr>
          <p:spPr bwMode="auto">
            <a:xfrm>
              <a:off x="6156176" y="1340768"/>
              <a:ext cx="2592288" cy="4889524"/>
            </a:xfrm>
            <a:prstGeom prst="rect">
              <a:avLst/>
            </a:prstGeom>
            <a:solidFill>
              <a:srgbClr val="0141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文本框 13315"/>
            <p:cNvSpPr txBox="1">
              <a:spLocks noChangeArrowheads="1"/>
            </p:cNvSpPr>
            <p:nvPr/>
          </p:nvSpPr>
          <p:spPr bwMode="auto">
            <a:xfrm>
              <a:off x="6228184" y="4797152"/>
              <a:ext cx="2448272" cy="360040"/>
            </a:xfrm>
            <a:prstGeom prst="rect">
              <a:avLst/>
            </a:prstGeom>
            <a:noFill/>
            <a:ln w="9525">
              <a:noFill/>
              <a:miter lim="800000"/>
              <a:headEnd/>
              <a:tailEnd/>
            </a:ln>
          </p:spPr>
          <p:txBody>
            <a:bodyPr/>
            <a:lstStyle/>
            <a:p>
              <a:pPr algn="ctr"/>
              <a:r>
                <a:rPr lang="zh-CN" altLang="en-US" b="1" dirty="0" smtClean="0">
                  <a:solidFill>
                    <a:schemeClr val="bg1"/>
                  </a:solidFill>
                  <a:latin typeface="微软雅黑" pitchFamily="34" charset="-122"/>
                  <a:ea typeface="微软雅黑" pitchFamily="34" charset="-122"/>
                  <a:sym typeface="宋体" pitchFamily="2" charset="-122"/>
                </a:rPr>
                <a:t>浦北县贷款窗口</a:t>
              </a:r>
              <a:endParaRPr lang="zh-CN" altLang="en-US" dirty="0" smtClean="0">
                <a:solidFill>
                  <a:schemeClr val="bg1"/>
                </a:solidFill>
                <a:latin typeface="仿宋" pitchFamily="49" charset="-122"/>
                <a:ea typeface="仿宋" pitchFamily="49" charset="-122"/>
              </a:endParaRPr>
            </a:p>
          </p:txBody>
        </p:sp>
        <p:sp>
          <p:nvSpPr>
            <p:cNvPr id="37" name="TextBox 36"/>
            <p:cNvSpPr txBox="1"/>
            <p:nvPr/>
          </p:nvSpPr>
          <p:spPr>
            <a:xfrm>
              <a:off x="6372200" y="5282624"/>
              <a:ext cx="2232248" cy="523220"/>
            </a:xfrm>
            <a:prstGeom prst="rect">
              <a:avLst/>
            </a:prstGeom>
            <a:noFill/>
          </p:spPr>
          <p:txBody>
            <a:bodyPr wrap="square" rtlCol="0">
              <a:spAutoFit/>
            </a:bodyPr>
            <a:lstStyle/>
            <a:p>
              <a:r>
                <a:rPr lang="zh-CN" altLang="en-US" sz="1400" dirty="0" smtClean="0">
                  <a:solidFill>
                    <a:schemeClr val="bg1"/>
                  </a:solidFill>
                  <a:latin typeface="微软雅黑" pitchFamily="34" charset="-122"/>
                  <a:ea typeface="微软雅黑" pitchFamily="34" charset="-122"/>
                </a:rPr>
                <a:t>       </a:t>
              </a:r>
              <a:r>
                <a:rPr lang="zh-CN" altLang="en-US" sz="1400" dirty="0" smtClean="0">
                  <a:solidFill>
                    <a:srgbClr val="FF0000"/>
                  </a:solidFill>
                  <a:latin typeface="微软雅黑" pitchFamily="34" charset="-122"/>
                  <a:ea typeface="微软雅黑" pitchFamily="34" charset="-122"/>
                </a:rPr>
                <a:t>位于浦北县东滨路东方丽园</a:t>
              </a:r>
              <a:r>
                <a:rPr lang="en-US" altLang="zh-CN" sz="1400" dirty="0" smtClean="0">
                  <a:solidFill>
                    <a:srgbClr val="FF0000"/>
                  </a:solidFill>
                  <a:latin typeface="微软雅黑" pitchFamily="34" charset="-122"/>
                  <a:ea typeface="微软雅黑" pitchFamily="34" charset="-122"/>
                </a:rPr>
                <a:t>8</a:t>
              </a:r>
              <a:r>
                <a:rPr lang="zh-CN" altLang="en-US" sz="1400" dirty="0" smtClean="0">
                  <a:solidFill>
                    <a:srgbClr val="FF0000"/>
                  </a:solidFill>
                  <a:latin typeface="微软雅黑" pitchFamily="34" charset="-122"/>
                  <a:ea typeface="微软雅黑" pitchFamily="34" charset="-122"/>
                </a:rPr>
                <a:t>号楼一楼。</a:t>
              </a:r>
              <a:endParaRPr lang="zh-CN" altLang="en-US" sz="1400" dirty="0">
                <a:solidFill>
                  <a:srgbClr val="FF0000"/>
                </a:solidFill>
                <a:latin typeface="微软雅黑" pitchFamily="34" charset="-122"/>
                <a:ea typeface="微软雅黑" pitchFamily="34" charset="-122"/>
              </a:endParaRPr>
            </a:p>
          </p:txBody>
        </p:sp>
        <p:pic>
          <p:nvPicPr>
            <p:cNvPr id="3076" name="Picture 4" descr="E:\公积金系统资料\系统宣传相关\2018年下乡宣传\微信图片_20180516084429.jpg"/>
            <p:cNvPicPr>
              <a:picLocks noChangeAspect="1" noChangeArrowheads="1"/>
            </p:cNvPicPr>
            <p:nvPr/>
          </p:nvPicPr>
          <p:blipFill>
            <a:blip r:embed="rId4" cstate="print"/>
            <a:srcRect/>
            <a:stretch>
              <a:fillRect/>
            </a:stretch>
          </p:blipFill>
          <p:spPr bwMode="auto">
            <a:xfrm>
              <a:off x="6217707" y="1628800"/>
              <a:ext cx="2458749" cy="3024336"/>
            </a:xfrm>
            <a:prstGeom prst="rect">
              <a:avLst/>
            </a:prstGeom>
            <a:noFill/>
          </p:spPr>
        </p:pic>
      </p:grpSp>
      <p:pic>
        <p:nvPicPr>
          <p:cNvPr id="5122" name="Picture 2" descr="E:\公积金系统资料\系统宣传相关\2018年下乡宣传\微信图片_20180509112150.jpg"/>
          <p:cNvPicPr>
            <a:picLocks noChangeAspect="1" noChangeArrowheads="1"/>
          </p:cNvPicPr>
          <p:nvPr/>
        </p:nvPicPr>
        <p:blipFill>
          <a:blip r:embed="rId5" cstate="print"/>
          <a:srcRect/>
          <a:stretch>
            <a:fillRect/>
          </a:stretch>
        </p:blipFill>
        <p:spPr bwMode="auto">
          <a:xfrm>
            <a:off x="611561" y="1628800"/>
            <a:ext cx="2448272" cy="302433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467544" y="476672"/>
            <a:ext cx="73448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第一渠道：柜台</a:t>
            </a:r>
            <a:r>
              <a:rPr lang="en-US" altLang="zh-CN" sz="2800" b="1" noProof="1" smtClean="0">
                <a:solidFill>
                  <a:srgbClr val="1083AD"/>
                </a:solidFill>
                <a:latin typeface="微软雅黑" pitchFamily="34" charset="-122"/>
                <a:ea typeface="微软雅黑" pitchFamily="34" charset="-122"/>
              </a:rPr>
              <a:t>---</a:t>
            </a:r>
            <a:r>
              <a:rPr lang="zh-CN" altLang="en-US" sz="2800" b="1" noProof="1" smtClean="0">
                <a:solidFill>
                  <a:srgbClr val="1083AD"/>
                </a:solidFill>
                <a:latin typeface="微软雅黑" pitchFamily="34" charset="-122"/>
                <a:ea typeface="微软雅黑" pitchFamily="34" charset="-122"/>
              </a:rPr>
              <a:t>银行代理提取窗口</a:t>
            </a:r>
            <a:endParaRPr lang="zh-CN" altLang="en-US" sz="2800" b="1" noProof="1">
              <a:solidFill>
                <a:srgbClr val="1083AD"/>
              </a:solidFill>
              <a:latin typeface="微软雅黑" pitchFamily="34" charset="-122"/>
              <a:ea typeface="微软雅黑" pitchFamily="34" charset="-122"/>
            </a:endParaRPr>
          </a:p>
        </p:txBody>
      </p:sp>
      <p:grpSp>
        <p:nvGrpSpPr>
          <p:cNvPr id="23" name="组合 22"/>
          <p:cNvGrpSpPr/>
          <p:nvPr/>
        </p:nvGrpSpPr>
        <p:grpSpPr>
          <a:xfrm>
            <a:off x="5148064" y="1340768"/>
            <a:ext cx="3312368" cy="4889524"/>
            <a:chOff x="5148064" y="1340768"/>
            <a:chExt cx="3312368" cy="4889524"/>
          </a:xfrm>
        </p:grpSpPr>
        <p:sp>
          <p:nvSpPr>
            <p:cNvPr id="22" name="矩形 13"/>
            <p:cNvSpPr/>
            <p:nvPr/>
          </p:nvSpPr>
          <p:spPr bwMode="auto">
            <a:xfrm>
              <a:off x="5148064" y="1340768"/>
              <a:ext cx="3312368" cy="4889524"/>
            </a:xfrm>
            <a:prstGeom prst="rect">
              <a:avLst/>
            </a:prstGeom>
            <a:solidFill>
              <a:srgbClr val="108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文本框 13315"/>
            <p:cNvSpPr txBox="1">
              <a:spLocks noChangeArrowheads="1"/>
            </p:cNvSpPr>
            <p:nvPr/>
          </p:nvSpPr>
          <p:spPr bwMode="auto">
            <a:xfrm>
              <a:off x="5240074" y="4797152"/>
              <a:ext cx="3128349" cy="360040"/>
            </a:xfrm>
            <a:prstGeom prst="rect">
              <a:avLst/>
            </a:prstGeom>
            <a:noFill/>
            <a:ln w="9525">
              <a:noFill/>
              <a:miter lim="800000"/>
              <a:headEnd/>
              <a:tailEnd/>
            </a:ln>
          </p:spPr>
          <p:txBody>
            <a:bodyPr/>
            <a:lstStyle/>
            <a:p>
              <a:pPr algn="ctr"/>
              <a:r>
                <a:rPr lang="zh-CN" altLang="en-US" b="1" dirty="0" smtClean="0">
                  <a:solidFill>
                    <a:schemeClr val="bg1"/>
                  </a:solidFill>
                  <a:latin typeface="微软雅黑" pitchFamily="34" charset="-122"/>
                  <a:ea typeface="微软雅黑" pitchFamily="34" charset="-122"/>
                  <a:sym typeface="宋体" pitchFamily="2" charset="-122"/>
                </a:rPr>
                <a:t>钦州港区中行代理提取窗口</a:t>
              </a:r>
              <a:endParaRPr lang="zh-CN" altLang="en-US" dirty="0">
                <a:solidFill>
                  <a:schemeClr val="bg1"/>
                </a:solidFill>
                <a:latin typeface="仿宋" pitchFamily="49" charset="-122"/>
                <a:ea typeface="仿宋" pitchFamily="49" charset="-122"/>
              </a:endParaRPr>
            </a:p>
          </p:txBody>
        </p:sp>
        <p:sp>
          <p:nvSpPr>
            <p:cNvPr id="28" name="TextBox 27"/>
            <p:cNvSpPr txBox="1"/>
            <p:nvPr/>
          </p:nvSpPr>
          <p:spPr>
            <a:xfrm>
              <a:off x="5424095" y="5282624"/>
              <a:ext cx="2852318" cy="738664"/>
            </a:xfrm>
            <a:prstGeom prst="rect">
              <a:avLst/>
            </a:prstGeom>
            <a:noFill/>
          </p:spPr>
          <p:txBody>
            <a:bodyPr wrap="square" rtlCol="0">
              <a:spAutoFit/>
            </a:bodyPr>
            <a:lstStyle/>
            <a:p>
              <a:r>
                <a:rPr lang="zh-CN" altLang="en-US" sz="1400" dirty="0" smtClean="0">
                  <a:solidFill>
                    <a:schemeClr val="bg1"/>
                  </a:solidFill>
                  <a:latin typeface="微软雅黑" pitchFamily="34" charset="-122"/>
                  <a:ea typeface="微软雅黑" pitchFamily="34" charset="-122"/>
                </a:rPr>
                <a:t>       </a:t>
              </a:r>
              <a:r>
                <a:rPr lang="zh-CN" altLang="en-US" sz="1400" dirty="0" smtClean="0">
                  <a:solidFill>
                    <a:srgbClr val="FF0000"/>
                  </a:solidFill>
                  <a:latin typeface="微软雅黑" pitchFamily="34" charset="-122"/>
                  <a:ea typeface="微软雅黑" pitchFamily="34" charset="-122"/>
                </a:rPr>
                <a:t>位于钦州市钦州港区逸仙路与海景三街交汇处的钦州港海富中心楼盘</a:t>
              </a:r>
              <a:r>
                <a:rPr lang="en-US" altLang="zh-CN" sz="1400" dirty="0" smtClean="0">
                  <a:solidFill>
                    <a:srgbClr val="FF0000"/>
                  </a:solidFill>
                  <a:latin typeface="微软雅黑" pitchFamily="34" charset="-122"/>
                  <a:ea typeface="微软雅黑" pitchFamily="34" charset="-122"/>
                </a:rPr>
                <a:t>A</a:t>
              </a:r>
              <a:r>
                <a:rPr lang="zh-CN" altLang="en-US" sz="1400" dirty="0" smtClean="0">
                  <a:solidFill>
                    <a:srgbClr val="FF0000"/>
                  </a:solidFill>
                  <a:latin typeface="微软雅黑" pitchFamily="34" charset="-122"/>
                  <a:ea typeface="微软雅黑" pitchFamily="34" charset="-122"/>
                </a:rPr>
                <a:t>座</a:t>
              </a:r>
              <a:r>
                <a:rPr lang="en-US" altLang="zh-CN" sz="1400" dirty="0" smtClean="0">
                  <a:solidFill>
                    <a:srgbClr val="FF0000"/>
                  </a:solidFill>
                  <a:latin typeface="微软雅黑" pitchFamily="34" charset="-122"/>
                  <a:ea typeface="微软雅黑" pitchFamily="34" charset="-122"/>
                </a:rPr>
                <a:t>1</a:t>
              </a:r>
              <a:r>
                <a:rPr lang="zh-CN" altLang="en-US" sz="1400" dirty="0" smtClean="0">
                  <a:solidFill>
                    <a:srgbClr val="FF0000"/>
                  </a:solidFill>
                  <a:latin typeface="微软雅黑" pitchFamily="34" charset="-122"/>
                  <a:ea typeface="微软雅黑" pitchFamily="34" charset="-122"/>
                </a:rPr>
                <a:t>楼。</a:t>
              </a:r>
              <a:endParaRPr lang="zh-CN" altLang="en-US" sz="1400" dirty="0">
                <a:solidFill>
                  <a:srgbClr val="FF0000"/>
                </a:solidFill>
                <a:latin typeface="微软雅黑" pitchFamily="34" charset="-122"/>
                <a:ea typeface="微软雅黑" pitchFamily="34" charset="-122"/>
              </a:endParaRPr>
            </a:p>
          </p:txBody>
        </p:sp>
      </p:grpSp>
      <p:grpSp>
        <p:nvGrpSpPr>
          <p:cNvPr id="19" name="组合 18"/>
          <p:cNvGrpSpPr/>
          <p:nvPr/>
        </p:nvGrpSpPr>
        <p:grpSpPr>
          <a:xfrm>
            <a:off x="971599" y="1340768"/>
            <a:ext cx="3312369" cy="4889524"/>
            <a:chOff x="971599" y="1340768"/>
            <a:chExt cx="3312369" cy="4889524"/>
          </a:xfrm>
        </p:grpSpPr>
        <p:grpSp>
          <p:nvGrpSpPr>
            <p:cNvPr id="2" name="组合 18"/>
            <p:cNvGrpSpPr/>
            <p:nvPr/>
          </p:nvGrpSpPr>
          <p:grpSpPr>
            <a:xfrm>
              <a:off x="971599" y="1340768"/>
              <a:ext cx="3312369" cy="4889524"/>
              <a:chOff x="539552" y="1340768"/>
              <a:chExt cx="2592288" cy="4889524"/>
            </a:xfrm>
          </p:grpSpPr>
          <p:sp>
            <p:nvSpPr>
              <p:cNvPr id="9" name="矩形 14"/>
              <p:cNvSpPr/>
              <p:nvPr/>
            </p:nvSpPr>
            <p:spPr bwMode="auto">
              <a:xfrm>
                <a:off x="539552" y="1340768"/>
                <a:ext cx="2592288" cy="4889524"/>
              </a:xfrm>
              <a:prstGeom prst="rect">
                <a:avLst/>
              </a:prstGeom>
              <a:solidFill>
                <a:srgbClr val="01417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文本框 13315"/>
              <p:cNvSpPr txBox="1">
                <a:spLocks noChangeArrowheads="1"/>
              </p:cNvSpPr>
              <p:nvPr/>
            </p:nvSpPr>
            <p:spPr bwMode="auto">
              <a:xfrm>
                <a:off x="611560" y="4797152"/>
                <a:ext cx="2448272" cy="360040"/>
              </a:xfrm>
              <a:prstGeom prst="rect">
                <a:avLst/>
              </a:prstGeom>
              <a:noFill/>
              <a:ln w="9525">
                <a:noFill/>
                <a:miter lim="800000"/>
                <a:headEnd/>
                <a:tailEnd/>
              </a:ln>
            </p:spPr>
            <p:txBody>
              <a:bodyPr/>
              <a:lstStyle/>
              <a:p>
                <a:pPr algn="ctr"/>
                <a:r>
                  <a:rPr lang="zh-CN" altLang="en-US" b="1" dirty="0" smtClean="0">
                    <a:solidFill>
                      <a:schemeClr val="bg1"/>
                    </a:solidFill>
                    <a:latin typeface="微软雅黑" pitchFamily="34" charset="-122"/>
                    <a:ea typeface="微软雅黑" pitchFamily="34" charset="-122"/>
                    <a:sym typeface="宋体" pitchFamily="2" charset="-122"/>
                  </a:rPr>
                  <a:t>钦州市区建行代理提取窗口</a:t>
                </a:r>
                <a:endParaRPr lang="zh-CN" altLang="en-US" dirty="0" smtClean="0">
                  <a:solidFill>
                    <a:schemeClr val="bg1"/>
                  </a:solidFill>
                  <a:latin typeface="仿宋" pitchFamily="49" charset="-122"/>
                  <a:ea typeface="仿宋" pitchFamily="49" charset="-122"/>
                </a:endParaRPr>
              </a:p>
            </p:txBody>
          </p:sp>
          <p:sp>
            <p:nvSpPr>
              <p:cNvPr id="33" name="TextBox 32"/>
              <p:cNvSpPr txBox="1"/>
              <p:nvPr/>
            </p:nvSpPr>
            <p:spPr>
              <a:xfrm>
                <a:off x="755576" y="5282624"/>
                <a:ext cx="2232248" cy="523220"/>
              </a:xfrm>
              <a:prstGeom prst="rect">
                <a:avLst/>
              </a:prstGeom>
              <a:noFill/>
            </p:spPr>
            <p:txBody>
              <a:bodyPr wrap="square" rtlCol="0">
                <a:spAutoFit/>
              </a:bodyPr>
              <a:lstStyle/>
              <a:p>
                <a:r>
                  <a:rPr lang="zh-CN" altLang="en-US" sz="1400" dirty="0" smtClean="0">
                    <a:solidFill>
                      <a:srgbClr val="FF0000"/>
                    </a:solidFill>
                    <a:latin typeface="微软雅黑" pitchFamily="34" charset="-122"/>
                    <a:ea typeface="微软雅黑" pitchFamily="34" charset="-122"/>
                  </a:rPr>
                  <a:t>       位于钦州市子材东大街盛天华府小区</a:t>
                </a:r>
                <a:r>
                  <a:rPr lang="en-US" altLang="zh-CN" sz="1400" dirty="0" smtClean="0">
                    <a:solidFill>
                      <a:srgbClr val="FF0000"/>
                    </a:solidFill>
                    <a:latin typeface="微软雅黑" pitchFamily="34" charset="-122"/>
                    <a:ea typeface="微软雅黑" pitchFamily="34" charset="-122"/>
                  </a:rPr>
                  <a:t>A</a:t>
                </a:r>
                <a:r>
                  <a:rPr lang="zh-CN" altLang="en-US" sz="1400" dirty="0" smtClean="0">
                    <a:solidFill>
                      <a:srgbClr val="FF0000"/>
                    </a:solidFill>
                    <a:latin typeface="微软雅黑" pitchFamily="34" charset="-122"/>
                    <a:ea typeface="微软雅黑" pitchFamily="34" charset="-122"/>
                  </a:rPr>
                  <a:t>区</a:t>
                </a:r>
                <a:r>
                  <a:rPr lang="en-US" altLang="zh-CN" sz="1400" dirty="0" smtClean="0">
                    <a:solidFill>
                      <a:srgbClr val="FF0000"/>
                    </a:solidFill>
                    <a:latin typeface="微软雅黑" pitchFamily="34" charset="-122"/>
                    <a:ea typeface="微软雅黑" pitchFamily="34" charset="-122"/>
                  </a:rPr>
                  <a:t>2</a:t>
                </a:r>
                <a:r>
                  <a:rPr lang="zh-CN" altLang="en-US" sz="1400" dirty="0" smtClean="0">
                    <a:solidFill>
                      <a:srgbClr val="FF0000"/>
                    </a:solidFill>
                    <a:latin typeface="微软雅黑" pitchFamily="34" charset="-122"/>
                    <a:ea typeface="微软雅黑" pitchFamily="34" charset="-122"/>
                  </a:rPr>
                  <a:t>号楼</a:t>
                </a:r>
                <a:r>
                  <a:rPr lang="en-US" altLang="zh-CN" sz="1400" dirty="0" smtClean="0">
                    <a:solidFill>
                      <a:srgbClr val="FF0000"/>
                    </a:solidFill>
                    <a:latin typeface="微软雅黑" pitchFamily="34" charset="-122"/>
                    <a:ea typeface="微软雅黑" pitchFamily="34" charset="-122"/>
                  </a:rPr>
                  <a:t>1-6</a:t>
                </a:r>
                <a:r>
                  <a:rPr lang="zh-CN" altLang="en-US" sz="1400" dirty="0" smtClean="0">
                    <a:solidFill>
                      <a:srgbClr val="FF0000"/>
                    </a:solidFill>
                    <a:latin typeface="微软雅黑" pitchFamily="34" charset="-122"/>
                    <a:ea typeface="微软雅黑" pitchFamily="34" charset="-122"/>
                  </a:rPr>
                  <a:t>号商铺。</a:t>
                </a:r>
                <a:endParaRPr lang="zh-CN" altLang="en-US" sz="1400" dirty="0">
                  <a:solidFill>
                    <a:srgbClr val="FF0000"/>
                  </a:solidFill>
                  <a:latin typeface="微软雅黑" pitchFamily="34" charset="-122"/>
                  <a:ea typeface="微软雅黑" pitchFamily="34" charset="-122"/>
                </a:endParaRPr>
              </a:p>
            </p:txBody>
          </p:sp>
        </p:grpSp>
        <p:pic>
          <p:nvPicPr>
            <p:cNvPr id="6146" name="Picture 2" descr="E:\公积金系统资料\系统宣传相关\2018年下乡宣传\微信图片_20180511090745.jpg"/>
            <p:cNvPicPr>
              <a:picLocks noChangeAspect="1" noChangeArrowheads="1"/>
            </p:cNvPicPr>
            <p:nvPr/>
          </p:nvPicPr>
          <p:blipFill>
            <a:blip r:embed="rId3" cstate="print"/>
            <a:srcRect/>
            <a:stretch>
              <a:fillRect/>
            </a:stretch>
          </p:blipFill>
          <p:spPr bwMode="auto">
            <a:xfrm>
              <a:off x="1043608" y="1484784"/>
              <a:ext cx="3168352" cy="3168352"/>
            </a:xfrm>
            <a:prstGeom prst="rect">
              <a:avLst/>
            </a:prstGeom>
            <a:noFill/>
          </p:spPr>
        </p:pic>
      </p:grpSp>
      <p:pic>
        <p:nvPicPr>
          <p:cNvPr id="6147" name="Picture 3" descr="E:\领导交待的事项\银行开设提取业务窗口了\微信图片_20180514082809.jpg"/>
          <p:cNvPicPr>
            <a:picLocks noChangeAspect="1" noChangeArrowheads="1"/>
          </p:cNvPicPr>
          <p:nvPr/>
        </p:nvPicPr>
        <p:blipFill>
          <a:blip r:embed="rId4" cstate="print"/>
          <a:srcRect/>
          <a:stretch>
            <a:fillRect/>
          </a:stretch>
        </p:blipFill>
        <p:spPr bwMode="auto">
          <a:xfrm>
            <a:off x="5220072" y="1484784"/>
            <a:ext cx="3166997" cy="3168352"/>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467544" y="476672"/>
            <a:ext cx="3456384"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第二渠道：自助终端</a:t>
            </a:r>
            <a:endParaRPr lang="zh-CN" altLang="en-US" sz="2800" b="1" noProof="1">
              <a:solidFill>
                <a:srgbClr val="1083AD"/>
              </a:solidFill>
              <a:latin typeface="微软雅黑" pitchFamily="34" charset="-122"/>
              <a:ea typeface="微软雅黑" pitchFamily="34" charset="-122"/>
            </a:endParaRPr>
          </a:p>
        </p:txBody>
      </p:sp>
      <p:sp>
        <p:nvSpPr>
          <p:cNvPr id="29" name="TextBox 3"/>
          <p:cNvSpPr txBox="1">
            <a:spLocks noChangeArrowheads="1"/>
          </p:cNvSpPr>
          <p:nvPr/>
        </p:nvSpPr>
        <p:spPr bwMode="auto">
          <a:xfrm>
            <a:off x="1043608" y="1124744"/>
            <a:ext cx="7056784" cy="923330"/>
          </a:xfrm>
          <a:prstGeom prst="rect">
            <a:avLst/>
          </a:prstGeom>
          <a:noFill/>
          <a:ln w="9525">
            <a:noFill/>
            <a:miter lim="800000"/>
            <a:headEnd/>
            <a:tailEnd/>
          </a:ln>
        </p:spPr>
        <p:txBody>
          <a:bodyPr wrap="square">
            <a:spAutoFit/>
          </a:bodyPr>
          <a:lstStyle/>
          <a:p>
            <a:pPr eaLnBrk="0" hangingPunct="0">
              <a:lnSpc>
                <a:spcPct val="150000"/>
              </a:lnSpc>
            </a:pPr>
            <a:r>
              <a:rPr lang="zh-CN" altLang="en-US" b="1" dirty="0" smtClean="0">
                <a:solidFill>
                  <a:srgbClr val="014171"/>
                </a:solidFill>
                <a:latin typeface="微软雅黑" pitchFamily="34" charset="-122"/>
                <a:ea typeface="微软雅黑" pitchFamily="34" charset="-122"/>
              </a:rPr>
              <a:t>       中心各业务大厅均放置有自助查询终端机，便于职工自助查询个人公积金信息。初始密码为</a:t>
            </a:r>
            <a:r>
              <a:rPr lang="en-US" altLang="zh-CN" b="1" dirty="0" smtClean="0">
                <a:solidFill>
                  <a:srgbClr val="014171"/>
                </a:solidFill>
                <a:latin typeface="微软雅黑" pitchFamily="34" charset="-122"/>
                <a:ea typeface="微软雅黑" pitchFamily="34" charset="-122"/>
              </a:rPr>
              <a:t>111111</a:t>
            </a:r>
            <a:r>
              <a:rPr lang="zh-CN" altLang="en-US" b="1" dirty="0" smtClean="0">
                <a:solidFill>
                  <a:srgbClr val="014171"/>
                </a:solidFill>
                <a:latin typeface="微软雅黑" pitchFamily="34" charset="-122"/>
                <a:ea typeface="微软雅黑" pitchFamily="34" charset="-122"/>
              </a:rPr>
              <a:t>。</a:t>
            </a:r>
            <a:endParaRPr lang="zh-CN" altLang="zh-CN" b="1" dirty="0">
              <a:solidFill>
                <a:srgbClr val="014171"/>
              </a:solidFill>
              <a:latin typeface="微软雅黑" pitchFamily="34" charset="-122"/>
              <a:ea typeface="微软雅黑" pitchFamily="34" charset="-122"/>
            </a:endParaRPr>
          </a:p>
        </p:txBody>
      </p:sp>
      <p:grpSp>
        <p:nvGrpSpPr>
          <p:cNvPr id="48" name="组合 47"/>
          <p:cNvGrpSpPr/>
          <p:nvPr/>
        </p:nvGrpSpPr>
        <p:grpSpPr>
          <a:xfrm>
            <a:off x="971600" y="2276872"/>
            <a:ext cx="3418757" cy="3960441"/>
            <a:chOff x="971600" y="2276872"/>
            <a:chExt cx="3418757" cy="3960441"/>
          </a:xfrm>
        </p:grpSpPr>
        <p:pic>
          <p:nvPicPr>
            <p:cNvPr id="46" name="图片 45" descr="微信图片_20180509161058.jpg"/>
            <p:cNvPicPr>
              <a:picLocks noChangeAspect="1"/>
            </p:cNvPicPr>
            <p:nvPr/>
          </p:nvPicPr>
          <p:blipFill>
            <a:blip r:embed="rId3" cstate="print"/>
            <a:stretch>
              <a:fillRect/>
            </a:stretch>
          </p:blipFill>
          <p:spPr>
            <a:xfrm>
              <a:off x="1403648" y="2708921"/>
              <a:ext cx="2520280" cy="3528392"/>
            </a:xfrm>
            <a:prstGeom prst="rect">
              <a:avLst/>
            </a:prstGeom>
            <a:ln>
              <a:solidFill>
                <a:schemeClr val="tx1"/>
              </a:solidFill>
            </a:ln>
          </p:spPr>
        </p:pic>
        <p:grpSp>
          <p:nvGrpSpPr>
            <p:cNvPr id="47" name="组合 46"/>
            <p:cNvGrpSpPr/>
            <p:nvPr/>
          </p:nvGrpSpPr>
          <p:grpSpPr>
            <a:xfrm>
              <a:off x="971600" y="2276872"/>
              <a:ext cx="3418757" cy="3960440"/>
              <a:chOff x="971600" y="2276872"/>
              <a:chExt cx="3418757" cy="3960440"/>
            </a:xfrm>
          </p:grpSpPr>
          <p:sp>
            <p:nvSpPr>
              <p:cNvPr id="40" name="圆角矩形 9"/>
              <p:cNvSpPr/>
              <p:nvPr/>
            </p:nvSpPr>
            <p:spPr bwMode="auto">
              <a:xfrm>
                <a:off x="1403648" y="2349178"/>
                <a:ext cx="2520280" cy="43175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2" name="圆角矩形 1"/>
              <p:cNvSpPr/>
              <p:nvPr/>
            </p:nvSpPr>
            <p:spPr bwMode="auto">
              <a:xfrm>
                <a:off x="971600" y="2276872"/>
                <a:ext cx="3418757" cy="3960440"/>
              </a:xfrm>
              <a:prstGeom prst="roundRect">
                <a:avLst/>
              </a:prstGeom>
              <a:no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5" name="TextBox 44"/>
              <p:cNvSpPr txBox="1"/>
              <p:nvPr/>
            </p:nvSpPr>
            <p:spPr>
              <a:xfrm>
                <a:off x="1907704" y="2348880"/>
                <a:ext cx="1800200"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自助终端机器</a:t>
                </a:r>
                <a:endParaRPr lang="zh-CN" altLang="en-US" dirty="0">
                  <a:solidFill>
                    <a:schemeClr val="bg1"/>
                  </a:solidFill>
                  <a:latin typeface="微软雅黑" pitchFamily="34" charset="-122"/>
                  <a:ea typeface="微软雅黑" pitchFamily="34" charset="-122"/>
                </a:endParaRPr>
              </a:p>
            </p:txBody>
          </p:sp>
        </p:grpSp>
      </p:grpSp>
      <p:grpSp>
        <p:nvGrpSpPr>
          <p:cNvPr id="56" name="组合 55"/>
          <p:cNvGrpSpPr/>
          <p:nvPr/>
        </p:nvGrpSpPr>
        <p:grpSpPr>
          <a:xfrm>
            <a:off x="4860032" y="2276872"/>
            <a:ext cx="3418757" cy="3960440"/>
            <a:chOff x="5148064" y="2420888"/>
            <a:chExt cx="3418757" cy="3960440"/>
          </a:xfrm>
        </p:grpSpPr>
        <p:pic>
          <p:nvPicPr>
            <p:cNvPr id="55" name="图片 54" descr="微信图片_20180509161914.png"/>
            <p:cNvPicPr>
              <a:picLocks noChangeAspect="1"/>
            </p:cNvPicPr>
            <p:nvPr/>
          </p:nvPicPr>
          <p:blipFill>
            <a:blip r:embed="rId4" cstate="print"/>
            <a:stretch>
              <a:fillRect/>
            </a:stretch>
          </p:blipFill>
          <p:spPr>
            <a:xfrm>
              <a:off x="5580112" y="2924944"/>
              <a:ext cx="2520280" cy="3456384"/>
            </a:xfrm>
            <a:prstGeom prst="rect">
              <a:avLst/>
            </a:prstGeom>
            <a:ln>
              <a:solidFill>
                <a:schemeClr val="tx1"/>
              </a:solidFill>
            </a:ln>
          </p:spPr>
        </p:pic>
        <p:grpSp>
          <p:nvGrpSpPr>
            <p:cNvPr id="51" name="组合 46"/>
            <p:cNvGrpSpPr/>
            <p:nvPr/>
          </p:nvGrpSpPr>
          <p:grpSpPr>
            <a:xfrm>
              <a:off x="5148064" y="2420888"/>
              <a:ext cx="3418757" cy="3960440"/>
              <a:chOff x="971600" y="2276872"/>
              <a:chExt cx="3418757" cy="3960440"/>
            </a:xfrm>
          </p:grpSpPr>
          <p:sp>
            <p:nvSpPr>
              <p:cNvPr id="52" name="圆角矩形 9"/>
              <p:cNvSpPr/>
              <p:nvPr/>
            </p:nvSpPr>
            <p:spPr bwMode="auto">
              <a:xfrm>
                <a:off x="1403648" y="2349178"/>
                <a:ext cx="2520280" cy="43175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3" name="圆角矩形 1"/>
              <p:cNvSpPr/>
              <p:nvPr/>
            </p:nvSpPr>
            <p:spPr bwMode="auto">
              <a:xfrm>
                <a:off x="971600" y="2276872"/>
                <a:ext cx="3418757" cy="3960440"/>
              </a:xfrm>
              <a:prstGeom prst="roundRect">
                <a:avLst/>
              </a:prstGeom>
              <a:no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54" name="TextBox 53"/>
              <p:cNvSpPr txBox="1"/>
              <p:nvPr/>
            </p:nvSpPr>
            <p:spPr>
              <a:xfrm>
                <a:off x="1907704" y="2348880"/>
                <a:ext cx="1800200"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自助终端界面</a:t>
                </a:r>
                <a:endParaRPr lang="zh-CN" altLang="en-US" dirty="0">
                  <a:solidFill>
                    <a:schemeClr val="bg1"/>
                  </a:solidFill>
                  <a:latin typeface="微软雅黑" pitchFamily="34" charset="-122"/>
                  <a:ea typeface="微软雅黑" pitchFamily="34" charset="-122"/>
                </a:endParaRPr>
              </a:p>
            </p:txBody>
          </p:sp>
        </p:gr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539552" y="476672"/>
            <a:ext cx="5544616" cy="523220"/>
          </a:xfrm>
          <a:prstGeom prst="rect">
            <a:avLst/>
          </a:prstGeom>
          <a:noFill/>
          <a:ln w="9525">
            <a:noFill/>
            <a:miter lim="800000"/>
            <a:headEnd/>
            <a:tailEnd/>
          </a:ln>
        </p:spPr>
        <p:txBody>
          <a:bodyPr wrap="square">
            <a:spAutoFit/>
          </a:bodyPr>
          <a:lstStyle/>
          <a:p>
            <a:r>
              <a:rPr lang="zh-CN" altLang="en-US" sz="2800" b="1" noProof="1" smtClean="0">
                <a:solidFill>
                  <a:srgbClr val="1083AD"/>
                </a:solidFill>
                <a:latin typeface="微软雅黑" pitchFamily="34" charset="-122"/>
                <a:ea typeface="微软雅黑" pitchFamily="34" charset="-122"/>
              </a:rPr>
              <a:t>第三渠道：</a:t>
            </a:r>
            <a:r>
              <a:rPr lang="en-US" altLang="zh-CN" sz="2800" b="1" noProof="1" smtClean="0">
                <a:solidFill>
                  <a:srgbClr val="1083AD"/>
                </a:solidFill>
                <a:latin typeface="微软雅黑" pitchFamily="34" charset="-122"/>
                <a:ea typeface="微软雅黑" pitchFamily="34" charset="-122"/>
              </a:rPr>
              <a:t>12329</a:t>
            </a:r>
            <a:r>
              <a:rPr lang="zh-CN" altLang="en-US" sz="2800" b="1" noProof="1" smtClean="0">
                <a:solidFill>
                  <a:srgbClr val="1083AD"/>
                </a:solidFill>
                <a:latin typeface="微软雅黑" pitchFamily="34" charset="-122"/>
                <a:ea typeface="微软雅黑" pitchFamily="34" charset="-122"/>
              </a:rPr>
              <a:t>免费热线电话</a:t>
            </a:r>
            <a:endParaRPr lang="zh-CN" altLang="en-US" sz="2800" b="1" noProof="1">
              <a:solidFill>
                <a:srgbClr val="1083AD"/>
              </a:solidFill>
              <a:latin typeface="微软雅黑" pitchFamily="34" charset="-122"/>
              <a:ea typeface="微软雅黑" pitchFamily="34" charset="-122"/>
            </a:endParaRPr>
          </a:p>
        </p:txBody>
      </p:sp>
      <p:sp>
        <p:nvSpPr>
          <p:cNvPr id="29" name="TextBox 3"/>
          <p:cNvSpPr txBox="1">
            <a:spLocks noChangeArrowheads="1"/>
          </p:cNvSpPr>
          <p:nvPr/>
        </p:nvSpPr>
        <p:spPr bwMode="auto">
          <a:xfrm>
            <a:off x="467544" y="4941168"/>
            <a:ext cx="8280920" cy="1338828"/>
          </a:xfrm>
          <a:prstGeom prst="rect">
            <a:avLst/>
          </a:prstGeom>
          <a:noFill/>
          <a:ln w="9525">
            <a:noFill/>
            <a:miter lim="800000"/>
            <a:headEnd/>
            <a:tailEnd/>
          </a:ln>
        </p:spPr>
        <p:txBody>
          <a:bodyPr wrap="square">
            <a:spAutoFit/>
          </a:bodyPr>
          <a:lstStyle/>
          <a:p>
            <a:pPr eaLnBrk="0" hangingPunct="0">
              <a:lnSpc>
                <a:spcPct val="150000"/>
              </a:lnSpc>
            </a:pPr>
            <a:r>
              <a:rPr lang="zh-CN" altLang="en-US" b="1" dirty="0" smtClean="0">
                <a:solidFill>
                  <a:srgbClr val="014171"/>
                </a:solidFill>
                <a:latin typeface="微软雅黑" pitchFamily="34" charset="-122"/>
                <a:ea typeface="微软雅黑" pitchFamily="34" charset="-122"/>
              </a:rPr>
              <a:t>       </a:t>
            </a:r>
            <a:r>
              <a:rPr lang="en-US" altLang="zh-CN" b="1" dirty="0" smtClean="0">
                <a:solidFill>
                  <a:srgbClr val="014171"/>
                </a:solidFill>
                <a:latin typeface="微软雅黑" pitchFamily="34" charset="-122"/>
                <a:ea typeface="微软雅黑" pitchFamily="34" charset="-122"/>
              </a:rPr>
              <a:t>12329</a:t>
            </a:r>
            <a:r>
              <a:rPr lang="zh-CN" altLang="en-US" b="1" dirty="0" smtClean="0">
                <a:solidFill>
                  <a:srgbClr val="014171"/>
                </a:solidFill>
                <a:latin typeface="微软雅黑" pitchFamily="34" charset="-122"/>
                <a:ea typeface="微软雅黑" pitchFamily="34" charset="-122"/>
              </a:rPr>
              <a:t>热线主要是用于以下几个方面：一是职工通过拨打电话可以查询到相关公积金信息。二是回答职工使用各渠道时存在的问题。三是回答职工有关公积金业务的咨询。四是接收职工的投诉及建议。</a:t>
            </a:r>
            <a:r>
              <a:rPr lang="zh-CN" altLang="en-US" b="1" dirty="0" smtClean="0">
                <a:solidFill>
                  <a:srgbClr val="FF0000"/>
                </a:solidFill>
                <a:latin typeface="微软雅黑" pitchFamily="34" charset="-122"/>
                <a:ea typeface="微软雅黑" pitchFamily="34" charset="-122"/>
              </a:rPr>
              <a:t>电话号码为：</a:t>
            </a:r>
            <a:r>
              <a:rPr lang="en-US" altLang="zh-CN" b="1" dirty="0" smtClean="0">
                <a:solidFill>
                  <a:srgbClr val="FF0000"/>
                </a:solidFill>
                <a:latin typeface="微软雅黑" pitchFamily="34" charset="-122"/>
                <a:ea typeface="微软雅黑" pitchFamily="34" charset="-122"/>
              </a:rPr>
              <a:t>0777-12329</a:t>
            </a:r>
            <a:r>
              <a:rPr lang="zh-CN" altLang="en-US" b="1" dirty="0" smtClean="0">
                <a:solidFill>
                  <a:srgbClr val="FF0000"/>
                </a:solidFill>
                <a:latin typeface="微软雅黑" pitchFamily="34" charset="-122"/>
                <a:ea typeface="微软雅黑" pitchFamily="34" charset="-122"/>
              </a:rPr>
              <a:t>。</a:t>
            </a:r>
            <a:endParaRPr lang="zh-CN" altLang="zh-CN" b="1" dirty="0">
              <a:solidFill>
                <a:srgbClr val="FF0000"/>
              </a:solidFill>
              <a:latin typeface="微软雅黑" pitchFamily="34" charset="-122"/>
              <a:ea typeface="微软雅黑" pitchFamily="34" charset="-122"/>
            </a:endParaRPr>
          </a:p>
        </p:txBody>
      </p:sp>
      <p:pic>
        <p:nvPicPr>
          <p:cNvPr id="7" name="图片 6" descr="12329.jpg"/>
          <p:cNvPicPr>
            <a:picLocks noChangeAspect="1"/>
          </p:cNvPicPr>
          <p:nvPr/>
        </p:nvPicPr>
        <p:blipFill>
          <a:blip r:embed="rId3" cstate="print"/>
          <a:stretch>
            <a:fillRect/>
          </a:stretch>
        </p:blipFill>
        <p:spPr>
          <a:xfrm>
            <a:off x="72008" y="1268760"/>
            <a:ext cx="8892480" cy="3158701"/>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1495</TotalTime>
  <Words>1480</Words>
  <Application>Microsoft Office PowerPoint</Application>
  <PresentationFormat>全屏显示(4:3)</PresentationFormat>
  <Paragraphs>237</Paragraphs>
  <Slides>40</Slides>
  <Notes>36</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冯传泽</cp:lastModifiedBy>
  <cp:revision>181</cp:revision>
  <dcterms:created xsi:type="dcterms:W3CDTF">2018-05-07T09:44:25Z</dcterms:created>
  <dcterms:modified xsi:type="dcterms:W3CDTF">2018-05-23T03:14:41Z</dcterms:modified>
</cp:coreProperties>
</file>